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67" r:id="rId4"/>
    <p:sldId id="258" r:id="rId5"/>
    <p:sldId id="269" r:id="rId6"/>
    <p:sldId id="261" r:id="rId7"/>
    <p:sldId id="262" r:id="rId8"/>
    <p:sldId id="259" r:id="rId9"/>
    <p:sldId id="263" r:id="rId10"/>
    <p:sldId id="264" r:id="rId11"/>
    <p:sldId id="270" r:id="rId12"/>
    <p:sldId id="265" r:id="rId13"/>
    <p:sldId id="266" r:id="rId14"/>
    <p:sldId id="268" r:id="rId15"/>
    <p:sldId id="271" r:id="rId16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44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12" autoAdjust="0"/>
    <p:restoredTop sz="94660"/>
  </p:normalViewPr>
  <p:slideViewPr>
    <p:cSldViewPr>
      <p:cViewPr>
        <p:scale>
          <a:sx n="75" d="100"/>
          <a:sy n="75" d="100"/>
        </p:scale>
        <p:origin x="-1182" y="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08F1A5-3379-4DBD-AC24-BAA55F98A0D4}" type="datetimeFigureOut">
              <a:rPr lang="sv-SE" smtClean="0"/>
              <a:t>2016-05-22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4F8775-9BA1-4875-BBE9-9F7468484DE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55929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CA0A2-52E2-486F-A46E-C8271DD8AB69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060395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1700C-6407-497C-95BF-99570CEA14B1}" type="datetimeFigureOut">
              <a:rPr lang="sv-SE" smtClean="0"/>
              <a:t>2016-05-22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777B8-82B0-4311-8DE7-95752AF9C11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37636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1700C-6407-497C-95BF-99570CEA14B1}" type="datetimeFigureOut">
              <a:rPr lang="sv-SE" smtClean="0"/>
              <a:t>2016-05-22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777B8-82B0-4311-8DE7-95752AF9C11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04782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1700C-6407-497C-95BF-99570CEA14B1}" type="datetimeFigureOut">
              <a:rPr lang="sv-SE" smtClean="0"/>
              <a:t>2016-05-22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777B8-82B0-4311-8DE7-95752AF9C11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22452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1700C-6407-497C-95BF-99570CEA14B1}" type="datetimeFigureOut">
              <a:rPr lang="sv-SE" smtClean="0"/>
              <a:t>2016-05-22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777B8-82B0-4311-8DE7-95752AF9C11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02301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1700C-6407-497C-95BF-99570CEA14B1}" type="datetimeFigureOut">
              <a:rPr lang="sv-SE" smtClean="0"/>
              <a:t>2016-05-22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777B8-82B0-4311-8DE7-95752AF9C11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96396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1700C-6407-497C-95BF-99570CEA14B1}" type="datetimeFigureOut">
              <a:rPr lang="sv-SE" smtClean="0"/>
              <a:t>2016-05-22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777B8-82B0-4311-8DE7-95752AF9C11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71062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1700C-6407-497C-95BF-99570CEA14B1}" type="datetimeFigureOut">
              <a:rPr lang="sv-SE" smtClean="0"/>
              <a:t>2016-05-22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777B8-82B0-4311-8DE7-95752AF9C11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63117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1700C-6407-497C-95BF-99570CEA14B1}" type="datetimeFigureOut">
              <a:rPr lang="sv-SE" smtClean="0"/>
              <a:t>2016-05-22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777B8-82B0-4311-8DE7-95752AF9C11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84594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1700C-6407-497C-95BF-99570CEA14B1}" type="datetimeFigureOut">
              <a:rPr lang="sv-SE" smtClean="0"/>
              <a:t>2016-05-22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777B8-82B0-4311-8DE7-95752AF9C11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98540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1700C-6407-497C-95BF-99570CEA14B1}" type="datetimeFigureOut">
              <a:rPr lang="sv-SE" smtClean="0"/>
              <a:t>2016-05-22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777B8-82B0-4311-8DE7-95752AF9C11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9058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1700C-6407-497C-95BF-99570CEA14B1}" type="datetimeFigureOut">
              <a:rPr lang="sv-SE" smtClean="0"/>
              <a:t>2016-05-22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777B8-82B0-4311-8DE7-95752AF9C11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77514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1700C-6407-497C-95BF-99570CEA14B1}" type="datetimeFigureOut">
              <a:rPr lang="sv-SE" smtClean="0"/>
              <a:t>2016-05-22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D777B8-82B0-4311-8DE7-95752AF9C11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48329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3456384"/>
          </a:xfrm>
        </p:spPr>
        <p:txBody>
          <a:bodyPr>
            <a:noAutofit/>
          </a:bodyPr>
          <a:lstStyle/>
          <a:p>
            <a:r>
              <a:rPr lang="sv-SE" sz="4800" dirty="0" smtClean="0">
                <a:solidFill>
                  <a:srgbClr val="00B0F0"/>
                </a:solidFill>
              </a:rPr>
              <a:t>PROCESS AND POWER</a:t>
            </a:r>
            <a:br>
              <a:rPr lang="sv-SE" sz="4800" dirty="0" smtClean="0">
                <a:solidFill>
                  <a:srgbClr val="00B0F0"/>
                </a:solidFill>
              </a:rPr>
            </a:br>
            <a:r>
              <a:rPr lang="sv-SE" sz="4800" dirty="0" smtClean="0">
                <a:solidFill>
                  <a:srgbClr val="00B0F0"/>
                </a:solidFill>
              </a:rPr>
              <a:t>IN INTERNET GOVERNANCE</a:t>
            </a:r>
            <a:r>
              <a:rPr lang="sv-SE" sz="2000" i="1" dirty="0" smtClean="0">
                <a:solidFill>
                  <a:srgbClr val="00B0F0"/>
                </a:solidFill>
              </a:rPr>
              <a:t/>
            </a:r>
            <a:br>
              <a:rPr lang="sv-SE" sz="2000" i="1" dirty="0" smtClean="0">
                <a:solidFill>
                  <a:srgbClr val="00B0F0"/>
                </a:solidFill>
              </a:rPr>
            </a:br>
            <a:r>
              <a:rPr lang="sv-SE" sz="2000" i="1" dirty="0">
                <a:solidFill>
                  <a:srgbClr val="002060"/>
                </a:solidFill>
              </a:rPr>
              <a:t/>
            </a:r>
            <a:br>
              <a:rPr lang="sv-SE" sz="2000" i="1" dirty="0">
                <a:solidFill>
                  <a:srgbClr val="002060"/>
                </a:solidFill>
              </a:rPr>
            </a:br>
            <a:r>
              <a:rPr lang="sv-SE" sz="4000" i="1" dirty="0" smtClean="0">
                <a:solidFill>
                  <a:srgbClr val="002060"/>
                </a:solidFill>
              </a:rPr>
              <a:t>REFLECTIONS ON THE IANA TRANSITION</a:t>
            </a:r>
            <a:endParaRPr lang="sv-SE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4077072"/>
            <a:ext cx="6400800" cy="2592288"/>
          </a:xfrm>
        </p:spPr>
        <p:txBody>
          <a:bodyPr>
            <a:normAutofit fontScale="92500" lnSpcReduction="10000"/>
          </a:bodyPr>
          <a:lstStyle/>
          <a:p>
            <a:endParaRPr lang="sv-SE" sz="1600" dirty="0" smtClean="0">
              <a:solidFill>
                <a:schemeClr val="tx1"/>
              </a:solidFill>
            </a:endParaRPr>
          </a:p>
          <a:p>
            <a:r>
              <a:rPr lang="sv-SE" dirty="0" smtClean="0">
                <a:solidFill>
                  <a:schemeClr val="tx1"/>
                </a:solidFill>
              </a:rPr>
              <a:t>PRESENTATION AT RIPE </a:t>
            </a:r>
            <a:r>
              <a:rPr lang="sv-SE" dirty="0" smtClean="0">
                <a:solidFill>
                  <a:schemeClr val="tx1"/>
                </a:solidFill>
              </a:rPr>
              <a:t>72</a:t>
            </a:r>
          </a:p>
          <a:p>
            <a:r>
              <a:rPr lang="sv-SE" smtClean="0">
                <a:solidFill>
                  <a:schemeClr val="tx1"/>
                </a:solidFill>
              </a:rPr>
              <a:t>26 MAY 2016, 0900-1030</a:t>
            </a:r>
            <a:endParaRPr lang="sv-SE" dirty="0" smtClean="0">
              <a:solidFill>
                <a:schemeClr val="tx1"/>
              </a:solidFill>
            </a:endParaRPr>
          </a:p>
          <a:p>
            <a:endParaRPr lang="sv-SE" sz="1000" dirty="0" smtClean="0">
              <a:solidFill>
                <a:schemeClr val="tx1"/>
              </a:solidFill>
            </a:endParaRPr>
          </a:p>
          <a:p>
            <a:r>
              <a:rPr lang="sv-SE" dirty="0" smtClean="0">
                <a:solidFill>
                  <a:schemeClr val="tx1"/>
                </a:solidFill>
              </a:rPr>
              <a:t>Jan </a:t>
            </a:r>
            <a:r>
              <a:rPr lang="sv-SE" dirty="0" err="1" smtClean="0">
                <a:solidFill>
                  <a:schemeClr val="tx1"/>
                </a:solidFill>
              </a:rPr>
              <a:t>Aart</a:t>
            </a:r>
            <a:r>
              <a:rPr lang="sv-SE" dirty="0" smtClean="0">
                <a:solidFill>
                  <a:schemeClr val="tx1"/>
                </a:solidFill>
              </a:rPr>
              <a:t> </a:t>
            </a:r>
            <a:r>
              <a:rPr lang="sv-SE" dirty="0" err="1" smtClean="0">
                <a:solidFill>
                  <a:schemeClr val="tx1"/>
                </a:solidFill>
              </a:rPr>
              <a:t>Scholte</a:t>
            </a:r>
            <a:endParaRPr lang="sv-SE" dirty="0" smtClean="0">
              <a:solidFill>
                <a:schemeClr val="tx1"/>
              </a:solidFill>
            </a:endParaRPr>
          </a:p>
          <a:p>
            <a:r>
              <a:rPr lang="sv-SE" dirty="0" smtClean="0">
                <a:solidFill>
                  <a:schemeClr val="tx1"/>
                </a:solidFill>
              </a:rPr>
              <a:t>University </a:t>
            </a:r>
            <a:r>
              <a:rPr lang="sv-SE" dirty="0" err="1" smtClean="0">
                <a:solidFill>
                  <a:schemeClr val="tx1"/>
                </a:solidFill>
              </a:rPr>
              <a:t>of</a:t>
            </a:r>
            <a:r>
              <a:rPr lang="sv-SE" dirty="0" smtClean="0">
                <a:solidFill>
                  <a:schemeClr val="tx1"/>
                </a:solidFill>
              </a:rPr>
              <a:t> Gothenburg</a:t>
            </a:r>
            <a:endParaRPr lang="sv-S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02590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>
                <a:solidFill>
                  <a:schemeClr val="accent6">
                    <a:lumMod val="75000"/>
                  </a:schemeClr>
                </a:solidFill>
              </a:rPr>
              <a:t>POLYCENTRIC GOVERNANCE</a:t>
            </a:r>
            <a:br>
              <a:rPr lang="sv-SE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sv-SE" dirty="0" smtClean="0">
                <a:solidFill>
                  <a:schemeClr val="accent6">
                    <a:lumMod val="75000"/>
                  </a:schemeClr>
                </a:solidFill>
              </a:rPr>
              <a:t>PROMISES</a:t>
            </a:r>
            <a:endParaRPr lang="sv-SE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en-GB" sz="2000" dirty="0" smtClean="0"/>
          </a:p>
          <a:p>
            <a:r>
              <a:rPr lang="en-GB" sz="4000" dirty="0" smtClean="0"/>
              <a:t>richness </a:t>
            </a:r>
            <a:r>
              <a:rPr lang="en-GB" sz="4000" dirty="0"/>
              <a:t>(of information, insight, experience</a:t>
            </a:r>
            <a:r>
              <a:rPr lang="en-GB" sz="4000" dirty="0" smtClean="0"/>
              <a:t>)</a:t>
            </a:r>
          </a:p>
          <a:p>
            <a:r>
              <a:rPr lang="en-GB" sz="4000" dirty="0"/>
              <a:t>c</a:t>
            </a:r>
            <a:r>
              <a:rPr lang="en-GB" sz="4000" dirty="0" smtClean="0"/>
              <a:t>reativity</a:t>
            </a:r>
          </a:p>
          <a:p>
            <a:r>
              <a:rPr lang="en-GB" sz="4000" dirty="0" smtClean="0"/>
              <a:t>speed</a:t>
            </a:r>
          </a:p>
          <a:p>
            <a:r>
              <a:rPr lang="en-GB" sz="4000" dirty="0" smtClean="0"/>
              <a:t>adaptability</a:t>
            </a:r>
          </a:p>
        </p:txBody>
      </p:sp>
    </p:spTree>
    <p:extLst>
      <p:ext uri="{BB962C8B-B14F-4D97-AF65-F5344CB8AC3E}">
        <p14:creationId xmlns:p14="http://schemas.microsoft.com/office/powerpoint/2010/main" val="42063043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>
                <a:solidFill>
                  <a:schemeClr val="accent6">
                    <a:lumMod val="75000"/>
                  </a:schemeClr>
                </a:solidFill>
              </a:rPr>
              <a:t>POLYCENTRIC GOVERNANCE</a:t>
            </a:r>
            <a:br>
              <a:rPr lang="sv-SE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sv-SE" dirty="0">
                <a:solidFill>
                  <a:schemeClr val="accent6">
                    <a:lumMod val="75000"/>
                  </a:schemeClr>
                </a:solidFill>
              </a:rPr>
              <a:t>PROMISES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sz="4000" dirty="0" smtClean="0"/>
          </a:p>
          <a:p>
            <a:r>
              <a:rPr lang="en-GB" sz="4000" dirty="0" smtClean="0"/>
              <a:t>responsiveness</a:t>
            </a:r>
            <a:r>
              <a:rPr lang="en-GB" sz="4000" dirty="0"/>
              <a:t>: addressing issues</a:t>
            </a:r>
          </a:p>
          <a:p>
            <a:r>
              <a:rPr lang="en-GB" sz="4000" dirty="0"/>
              <a:t>responsiveness: forum shopping</a:t>
            </a:r>
            <a:endParaRPr lang="sv-SE" sz="4000" dirty="0"/>
          </a:p>
          <a:p>
            <a:r>
              <a:rPr lang="sv-SE" sz="4000" dirty="0" err="1"/>
              <a:t>r</a:t>
            </a:r>
            <a:r>
              <a:rPr lang="sv-SE" sz="4000" dirty="0" err="1" smtClean="0"/>
              <a:t>elevance</a:t>
            </a:r>
            <a:r>
              <a:rPr lang="sv-SE" sz="4000" dirty="0" smtClean="0"/>
              <a:t> and </a:t>
            </a:r>
            <a:r>
              <a:rPr lang="sv-SE" sz="4000" dirty="0" err="1" smtClean="0"/>
              <a:t>quality</a:t>
            </a:r>
            <a:endParaRPr lang="sv-SE" sz="4000" dirty="0"/>
          </a:p>
          <a:p>
            <a:r>
              <a:rPr lang="sv-SE" sz="4000" dirty="0" smtClean="0"/>
              <a:t>democracy</a:t>
            </a:r>
            <a:endParaRPr lang="sv-SE" sz="4000" dirty="0"/>
          </a:p>
        </p:txBody>
      </p:sp>
    </p:spTree>
    <p:extLst>
      <p:ext uri="{BB962C8B-B14F-4D97-AF65-F5344CB8AC3E}">
        <p14:creationId xmlns:p14="http://schemas.microsoft.com/office/powerpoint/2010/main" val="14668261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>
                <a:solidFill>
                  <a:schemeClr val="accent6">
                    <a:lumMod val="75000"/>
                  </a:schemeClr>
                </a:solidFill>
              </a:rPr>
              <a:t>POLYCENTRIC GOVERNANCE</a:t>
            </a:r>
            <a:br>
              <a:rPr lang="sv-SE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sv-SE" dirty="0" smtClean="0">
                <a:solidFill>
                  <a:schemeClr val="accent6">
                    <a:lumMod val="75000"/>
                  </a:schemeClr>
                </a:solidFill>
              </a:rPr>
              <a:t>CHALLENGES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sv-SE" sz="2000" dirty="0" smtClean="0"/>
          </a:p>
          <a:p>
            <a:r>
              <a:rPr lang="sv-SE" sz="3600" dirty="0" err="1" smtClean="0"/>
              <a:t>retooling</a:t>
            </a:r>
            <a:endParaRPr lang="sv-SE" sz="3600" dirty="0" smtClean="0"/>
          </a:p>
          <a:p>
            <a:r>
              <a:rPr lang="sv-SE" sz="3600" dirty="0" err="1"/>
              <a:t>n</a:t>
            </a:r>
            <a:r>
              <a:rPr lang="sv-SE" sz="3600" dirty="0" err="1" smtClean="0"/>
              <a:t>avigating</a:t>
            </a:r>
            <a:r>
              <a:rPr lang="sv-SE" sz="3600" dirty="0" smtClean="0"/>
              <a:t> the </a:t>
            </a:r>
            <a:r>
              <a:rPr lang="sv-SE" sz="3600" dirty="0" err="1" smtClean="0"/>
              <a:t>labyrinths</a:t>
            </a:r>
            <a:endParaRPr lang="sv-SE" sz="3600" dirty="0" smtClean="0"/>
          </a:p>
          <a:p>
            <a:r>
              <a:rPr lang="sv-SE" sz="3600" dirty="0" err="1"/>
              <a:t>n</a:t>
            </a:r>
            <a:r>
              <a:rPr lang="sv-SE" sz="3600" dirty="0" err="1" smtClean="0"/>
              <a:t>egotiating</a:t>
            </a:r>
            <a:r>
              <a:rPr lang="sv-SE" sz="3600" dirty="0" smtClean="0"/>
              <a:t> </a:t>
            </a:r>
            <a:r>
              <a:rPr lang="sv-SE" sz="3600" dirty="0" err="1" smtClean="0"/>
              <a:t>cultural</a:t>
            </a:r>
            <a:r>
              <a:rPr lang="sv-SE" sz="3600" dirty="0" smtClean="0"/>
              <a:t> </a:t>
            </a:r>
            <a:r>
              <a:rPr lang="sv-SE" sz="3600" dirty="0" err="1" smtClean="0"/>
              <a:t>diversity</a:t>
            </a:r>
            <a:endParaRPr lang="sv-SE" sz="3600" dirty="0" smtClean="0"/>
          </a:p>
          <a:p>
            <a:r>
              <a:rPr lang="sv-SE" sz="3600" dirty="0" err="1"/>
              <a:t>l</a:t>
            </a:r>
            <a:r>
              <a:rPr lang="sv-SE" sz="3600" dirty="0" err="1" smtClean="0"/>
              <a:t>iving</a:t>
            </a:r>
            <a:r>
              <a:rPr lang="sv-SE" sz="3600" dirty="0" smtClean="0"/>
              <a:t> </a:t>
            </a:r>
            <a:r>
              <a:rPr lang="sv-SE" sz="3600" dirty="0" err="1" smtClean="0"/>
              <a:t>with</a:t>
            </a:r>
            <a:r>
              <a:rPr lang="sv-SE" sz="3600" dirty="0" smtClean="0"/>
              <a:t> </a:t>
            </a:r>
            <a:r>
              <a:rPr lang="sv-SE" sz="3600" dirty="0" err="1" smtClean="0"/>
              <a:t>incoherence</a:t>
            </a:r>
            <a:r>
              <a:rPr lang="sv-SE" sz="3600" dirty="0" smtClean="0"/>
              <a:t> and </a:t>
            </a:r>
            <a:r>
              <a:rPr lang="sv-SE" sz="3600" dirty="0" err="1" smtClean="0"/>
              <a:t>uncertainty</a:t>
            </a:r>
            <a:endParaRPr lang="sv-SE" sz="3600" dirty="0" smtClean="0"/>
          </a:p>
          <a:p>
            <a:r>
              <a:rPr lang="sv-SE" sz="3600" dirty="0" err="1"/>
              <a:t>l</a:t>
            </a:r>
            <a:r>
              <a:rPr lang="sv-SE" sz="3600" dirty="0" err="1" smtClean="0"/>
              <a:t>imiting</a:t>
            </a:r>
            <a:r>
              <a:rPr lang="sv-SE" sz="3600" dirty="0" smtClean="0"/>
              <a:t> </a:t>
            </a:r>
            <a:r>
              <a:rPr lang="sv-SE" sz="3600" dirty="0" err="1" smtClean="0"/>
              <a:t>duplication</a:t>
            </a:r>
            <a:r>
              <a:rPr lang="sv-SE" sz="3600" dirty="0" smtClean="0"/>
              <a:t> and </a:t>
            </a:r>
            <a:r>
              <a:rPr lang="sv-SE" sz="3600" dirty="0" err="1" smtClean="0"/>
              <a:t>inefficiency</a:t>
            </a:r>
            <a:endParaRPr lang="sv-SE" sz="3600" dirty="0" smtClean="0"/>
          </a:p>
          <a:p>
            <a:endParaRPr lang="sv-SE" sz="3600" dirty="0"/>
          </a:p>
        </p:txBody>
      </p:sp>
    </p:spTree>
    <p:extLst>
      <p:ext uri="{BB962C8B-B14F-4D97-AF65-F5344CB8AC3E}">
        <p14:creationId xmlns:p14="http://schemas.microsoft.com/office/powerpoint/2010/main" val="19820228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>
                <a:solidFill>
                  <a:schemeClr val="accent6">
                    <a:lumMod val="75000"/>
                  </a:schemeClr>
                </a:solidFill>
              </a:rPr>
              <a:t>POLYCENTRIC GOVERNANCE</a:t>
            </a:r>
            <a:br>
              <a:rPr lang="sv-SE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sv-SE" dirty="0">
                <a:solidFill>
                  <a:schemeClr val="accent6">
                    <a:lumMod val="75000"/>
                  </a:schemeClr>
                </a:solidFill>
              </a:rPr>
              <a:t>CHALLENGES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v-SE" sz="3600" dirty="0" err="1"/>
              <a:t>securing</a:t>
            </a:r>
            <a:r>
              <a:rPr lang="sv-SE" sz="3600" dirty="0"/>
              <a:t> </a:t>
            </a:r>
            <a:r>
              <a:rPr lang="sv-SE" sz="3600" dirty="0" err="1"/>
              <a:t>compliance</a:t>
            </a:r>
            <a:endParaRPr lang="sv-SE" sz="3600" dirty="0"/>
          </a:p>
          <a:p>
            <a:r>
              <a:rPr lang="sv-SE" sz="3600" dirty="0" err="1"/>
              <a:t>checking</a:t>
            </a:r>
            <a:r>
              <a:rPr lang="sv-SE" sz="3600" dirty="0"/>
              <a:t> special-</a:t>
            </a:r>
            <a:r>
              <a:rPr lang="sv-SE" sz="3600" dirty="0" err="1"/>
              <a:t>interest</a:t>
            </a:r>
            <a:r>
              <a:rPr lang="sv-SE" sz="3600" dirty="0"/>
              <a:t> </a:t>
            </a:r>
            <a:r>
              <a:rPr lang="sv-SE" sz="3600" dirty="0" err="1"/>
              <a:t>capture</a:t>
            </a:r>
            <a:endParaRPr lang="sv-SE" sz="3600" dirty="0"/>
          </a:p>
          <a:p>
            <a:r>
              <a:rPr lang="sv-SE" sz="3600" dirty="0" err="1"/>
              <a:t>o</a:t>
            </a:r>
            <a:r>
              <a:rPr lang="sv-SE" sz="3600" dirty="0" err="1" smtClean="0"/>
              <a:t>btaining</a:t>
            </a:r>
            <a:r>
              <a:rPr lang="sv-SE" sz="3600" dirty="0" smtClean="0"/>
              <a:t> </a:t>
            </a:r>
            <a:r>
              <a:rPr lang="sv-SE" sz="3600" dirty="0" err="1" smtClean="0"/>
              <a:t>accountability</a:t>
            </a:r>
            <a:r>
              <a:rPr lang="sv-SE" sz="3600" dirty="0" smtClean="0"/>
              <a:t> (</a:t>
            </a:r>
            <a:r>
              <a:rPr lang="sv-SE" sz="3600" dirty="0" err="1" smtClean="0"/>
              <a:t>of</a:t>
            </a:r>
            <a:r>
              <a:rPr lang="sv-SE" sz="3600" dirty="0" smtClean="0"/>
              <a:t> </a:t>
            </a:r>
            <a:r>
              <a:rPr lang="sv-SE" sz="3600" dirty="0" err="1" smtClean="0"/>
              <a:t>governance</a:t>
            </a:r>
            <a:r>
              <a:rPr lang="sv-SE" sz="3600" dirty="0" smtClean="0"/>
              <a:t> institutions)</a:t>
            </a:r>
          </a:p>
          <a:p>
            <a:r>
              <a:rPr lang="sv-SE" sz="3600" dirty="0" err="1"/>
              <a:t>o</a:t>
            </a:r>
            <a:r>
              <a:rPr lang="sv-SE" sz="3600" dirty="0" err="1" smtClean="0"/>
              <a:t>btaining</a:t>
            </a:r>
            <a:r>
              <a:rPr lang="sv-SE" sz="3600" dirty="0" smtClean="0"/>
              <a:t> </a:t>
            </a:r>
            <a:r>
              <a:rPr lang="sv-SE" sz="3600" dirty="0" err="1" smtClean="0"/>
              <a:t>accountability</a:t>
            </a:r>
            <a:r>
              <a:rPr lang="sv-SE" sz="3600" dirty="0" smtClean="0"/>
              <a:t> (</a:t>
            </a:r>
            <a:r>
              <a:rPr lang="sv-SE" sz="3600" dirty="0" err="1" smtClean="0"/>
              <a:t>of</a:t>
            </a:r>
            <a:r>
              <a:rPr lang="sv-SE" sz="3600" dirty="0" smtClean="0"/>
              <a:t> </a:t>
            </a:r>
            <a:r>
              <a:rPr lang="sv-SE" sz="3600" dirty="0" err="1" smtClean="0"/>
              <a:t>stakeholder</a:t>
            </a:r>
            <a:r>
              <a:rPr lang="sv-SE" sz="3600" dirty="0" smtClean="0"/>
              <a:t> representatives)</a:t>
            </a:r>
          </a:p>
          <a:p>
            <a:r>
              <a:rPr lang="sv-SE" sz="3600" dirty="0" err="1"/>
              <a:t>f</a:t>
            </a:r>
            <a:r>
              <a:rPr lang="sv-SE" sz="3600" dirty="0" err="1" smtClean="0"/>
              <a:t>ostering</a:t>
            </a:r>
            <a:r>
              <a:rPr lang="sv-SE" sz="3600" dirty="0" smtClean="0"/>
              <a:t> access and </a:t>
            </a:r>
            <a:r>
              <a:rPr lang="sv-SE" sz="3600" dirty="0" err="1" smtClean="0"/>
              <a:t>turnover</a:t>
            </a:r>
            <a:endParaRPr lang="sv-SE" sz="3600" dirty="0"/>
          </a:p>
        </p:txBody>
      </p:sp>
    </p:spTree>
    <p:extLst>
      <p:ext uri="{BB962C8B-B14F-4D97-AF65-F5344CB8AC3E}">
        <p14:creationId xmlns:p14="http://schemas.microsoft.com/office/powerpoint/2010/main" val="13873475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solidFill>
                  <a:srgbClr val="92D050"/>
                </a:solidFill>
              </a:rPr>
              <a:t>MAIN TAKE-AWAY</a:t>
            </a:r>
            <a:endParaRPr lang="sv-SE" dirty="0">
              <a:solidFill>
                <a:srgbClr val="92D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sv-SE" i="1" dirty="0" smtClean="0"/>
          </a:p>
          <a:p>
            <a:r>
              <a:rPr lang="sv-SE" sz="4000" i="1" dirty="0" smtClean="0"/>
              <a:t>The </a:t>
            </a:r>
            <a:r>
              <a:rPr lang="sv-SE" sz="4000" i="1" dirty="0" err="1" smtClean="0"/>
              <a:t>novelties</a:t>
            </a:r>
            <a:r>
              <a:rPr lang="sv-SE" sz="4000" i="1" dirty="0" smtClean="0"/>
              <a:t> </a:t>
            </a:r>
            <a:r>
              <a:rPr lang="sv-SE" sz="4000" i="1" dirty="0" err="1" smtClean="0"/>
              <a:t>of</a:t>
            </a:r>
            <a:r>
              <a:rPr lang="sv-SE" sz="4000" i="1" dirty="0" smtClean="0"/>
              <a:t> Internet </a:t>
            </a:r>
            <a:r>
              <a:rPr lang="sv-SE" sz="4000" i="1" dirty="0" err="1" smtClean="0"/>
              <a:t>governance</a:t>
            </a:r>
            <a:r>
              <a:rPr lang="sv-SE" sz="4000" i="1" dirty="0" smtClean="0"/>
              <a:t> </a:t>
            </a:r>
            <a:r>
              <a:rPr lang="sv-SE" sz="4000" i="1" dirty="0" err="1" smtClean="0"/>
              <a:t>give</a:t>
            </a:r>
            <a:r>
              <a:rPr lang="sv-SE" sz="4000" i="1" dirty="0" smtClean="0"/>
              <a:t> cause for </a:t>
            </a:r>
            <a:r>
              <a:rPr lang="sv-SE" sz="4000" i="1" dirty="0" err="1" smtClean="0"/>
              <a:t>celebration</a:t>
            </a:r>
            <a:r>
              <a:rPr lang="sv-SE" sz="4000" i="1" dirty="0" smtClean="0"/>
              <a:t> </a:t>
            </a:r>
            <a:r>
              <a:rPr lang="sv-SE" sz="4000" i="1" u="sng" dirty="0" smtClean="0"/>
              <a:t>and</a:t>
            </a:r>
            <a:r>
              <a:rPr lang="sv-SE" sz="4000" i="1" dirty="0" smtClean="0"/>
              <a:t> </a:t>
            </a:r>
            <a:r>
              <a:rPr lang="sv-SE" sz="4000" i="1" dirty="0" err="1" smtClean="0"/>
              <a:t>worry</a:t>
            </a:r>
            <a:r>
              <a:rPr lang="sv-SE" sz="4000" i="1" dirty="0" smtClean="0"/>
              <a:t>.</a:t>
            </a:r>
          </a:p>
          <a:p>
            <a:endParaRPr lang="sv-SE" sz="2000" i="1" dirty="0" smtClean="0"/>
          </a:p>
          <a:p>
            <a:r>
              <a:rPr lang="sv-SE" sz="4000" i="1" dirty="0" err="1" smtClean="0"/>
              <a:t>Embrace</a:t>
            </a:r>
            <a:r>
              <a:rPr lang="sv-SE" sz="4000" i="1" dirty="0" smtClean="0"/>
              <a:t> </a:t>
            </a:r>
            <a:r>
              <a:rPr lang="sv-SE" sz="4000" i="1" dirty="0" err="1" smtClean="0"/>
              <a:t>multistakeholderism</a:t>
            </a:r>
            <a:r>
              <a:rPr lang="sv-SE" sz="4000" i="1" dirty="0" smtClean="0"/>
              <a:t>, </a:t>
            </a:r>
            <a:r>
              <a:rPr lang="sv-SE" sz="4000" i="1" dirty="0" err="1" smtClean="0"/>
              <a:t>but</a:t>
            </a:r>
            <a:r>
              <a:rPr lang="sv-SE" sz="4000" i="1" dirty="0" smtClean="0"/>
              <a:t> do not do so </a:t>
            </a:r>
            <a:r>
              <a:rPr lang="sv-SE" sz="4000" i="1" dirty="0" err="1" smtClean="0"/>
              <a:t>uncritically</a:t>
            </a:r>
            <a:r>
              <a:rPr lang="sv-SE" sz="4000" i="1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692816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solidFill>
                  <a:srgbClr val="92D050"/>
                </a:solidFill>
              </a:rPr>
              <a:t>WHAT TO DO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/>
              <a:t>t</a:t>
            </a:r>
            <a:r>
              <a:rPr lang="sv-SE" dirty="0" err="1" smtClean="0"/>
              <a:t>ake</a:t>
            </a:r>
            <a:r>
              <a:rPr lang="sv-SE" dirty="0" smtClean="0"/>
              <a:t> </a:t>
            </a:r>
            <a:r>
              <a:rPr lang="sv-SE" dirty="0" err="1" smtClean="0"/>
              <a:t>care</a:t>
            </a:r>
            <a:r>
              <a:rPr lang="sv-SE" dirty="0" smtClean="0"/>
              <a:t> </a:t>
            </a:r>
            <a:r>
              <a:rPr lang="sv-SE" dirty="0" err="1" smtClean="0"/>
              <a:t>to</a:t>
            </a:r>
            <a:r>
              <a:rPr lang="sv-SE" dirty="0" smtClean="0"/>
              <a:t> </a:t>
            </a:r>
            <a:r>
              <a:rPr lang="sv-SE" dirty="0" err="1" smtClean="0"/>
              <a:t>locate</a:t>
            </a:r>
            <a:r>
              <a:rPr lang="sv-SE" dirty="0" smtClean="0"/>
              <a:t> </a:t>
            </a:r>
            <a:r>
              <a:rPr lang="sv-SE" dirty="0" err="1" smtClean="0"/>
              <a:t>oneself</a:t>
            </a:r>
            <a:r>
              <a:rPr lang="sv-SE" dirty="0" smtClean="0"/>
              <a:t> </a:t>
            </a:r>
            <a:r>
              <a:rPr lang="sv-SE" dirty="0" err="1" smtClean="0"/>
              <a:t>within</a:t>
            </a:r>
            <a:r>
              <a:rPr lang="sv-SE" dirty="0" smtClean="0"/>
              <a:t> </a:t>
            </a:r>
            <a:r>
              <a:rPr lang="sv-SE" dirty="0" err="1" smtClean="0"/>
              <a:t>wider</a:t>
            </a:r>
            <a:r>
              <a:rPr lang="sv-SE" dirty="0" smtClean="0"/>
              <a:t> </a:t>
            </a:r>
            <a:r>
              <a:rPr lang="sv-SE" dirty="0" err="1" smtClean="0"/>
              <a:t>polycentric</a:t>
            </a:r>
            <a:r>
              <a:rPr lang="sv-SE" dirty="0" smtClean="0"/>
              <a:t> </a:t>
            </a:r>
            <a:r>
              <a:rPr lang="sv-SE" dirty="0" err="1" smtClean="0"/>
              <a:t>policymaking</a:t>
            </a:r>
            <a:r>
              <a:rPr lang="sv-SE" smtClean="0"/>
              <a:t> networks</a:t>
            </a:r>
            <a:endParaRPr lang="sv-SE" dirty="0" smtClean="0"/>
          </a:p>
          <a:p>
            <a:r>
              <a:rPr lang="sv-SE" dirty="0"/>
              <a:t>b</a:t>
            </a:r>
            <a:r>
              <a:rPr lang="sv-SE" dirty="0" smtClean="0"/>
              <a:t>e </a:t>
            </a:r>
            <a:r>
              <a:rPr lang="sv-SE" dirty="0" err="1" smtClean="0"/>
              <a:t>ever</a:t>
            </a:r>
            <a:r>
              <a:rPr lang="sv-SE" dirty="0" smtClean="0"/>
              <a:t> ready </a:t>
            </a:r>
            <a:r>
              <a:rPr lang="sv-SE" dirty="0" err="1" smtClean="0"/>
              <a:t>to</a:t>
            </a:r>
            <a:r>
              <a:rPr lang="sv-SE" dirty="0" smtClean="0"/>
              <a:t> </a:t>
            </a:r>
            <a:r>
              <a:rPr lang="sv-SE" dirty="0" err="1" smtClean="0"/>
              <a:t>renovate</a:t>
            </a:r>
            <a:r>
              <a:rPr lang="sv-SE" dirty="0" smtClean="0"/>
              <a:t> policy processes in order </a:t>
            </a:r>
            <a:r>
              <a:rPr lang="sv-SE" dirty="0" err="1" smtClean="0"/>
              <a:t>to</a:t>
            </a:r>
            <a:r>
              <a:rPr lang="sv-SE" dirty="0" smtClean="0"/>
              <a:t> maximise </a:t>
            </a:r>
            <a:r>
              <a:rPr lang="sv-SE" dirty="0" err="1" smtClean="0"/>
              <a:t>promises</a:t>
            </a:r>
            <a:r>
              <a:rPr lang="sv-SE" dirty="0" smtClean="0"/>
              <a:t> and minimise </a:t>
            </a:r>
            <a:r>
              <a:rPr lang="sv-SE" dirty="0" err="1" smtClean="0"/>
              <a:t>perils</a:t>
            </a:r>
            <a:endParaRPr lang="sv-SE" dirty="0" smtClean="0"/>
          </a:p>
          <a:p>
            <a:r>
              <a:rPr lang="sv-SE" dirty="0"/>
              <a:t>m</a:t>
            </a:r>
            <a:r>
              <a:rPr lang="sv-SE" dirty="0" smtClean="0"/>
              <a:t>onitor and </a:t>
            </a:r>
            <a:r>
              <a:rPr lang="sv-SE" dirty="0" err="1" smtClean="0"/>
              <a:t>where</a:t>
            </a:r>
            <a:r>
              <a:rPr lang="sv-SE" dirty="0" smtClean="0"/>
              <a:t> </a:t>
            </a:r>
            <a:r>
              <a:rPr lang="sv-SE" dirty="0" err="1" smtClean="0"/>
              <a:t>necessary</a:t>
            </a:r>
            <a:r>
              <a:rPr lang="sv-SE" dirty="0" smtClean="0"/>
              <a:t> </a:t>
            </a:r>
            <a:r>
              <a:rPr lang="sv-SE" dirty="0" err="1" smtClean="0"/>
              <a:t>resist</a:t>
            </a:r>
            <a:r>
              <a:rPr lang="sv-SE" dirty="0" smtClean="0"/>
              <a:t> </a:t>
            </a:r>
            <a:r>
              <a:rPr lang="sv-SE" dirty="0" err="1" smtClean="0"/>
              <a:t>structural</a:t>
            </a:r>
            <a:r>
              <a:rPr lang="sv-SE" dirty="0" smtClean="0"/>
              <a:t> </a:t>
            </a:r>
            <a:r>
              <a:rPr lang="sv-SE" dirty="0" err="1" smtClean="0"/>
              <a:t>power</a:t>
            </a:r>
            <a:r>
              <a:rPr lang="sv-SE" dirty="0" smtClean="0"/>
              <a:t>, </a:t>
            </a:r>
            <a:r>
              <a:rPr lang="sv-SE" dirty="0" err="1" smtClean="0"/>
              <a:t>particularly</a:t>
            </a:r>
            <a:r>
              <a:rPr lang="sv-SE" dirty="0" smtClean="0"/>
              <a:t> </a:t>
            </a:r>
            <a:r>
              <a:rPr lang="sv-SE" dirty="0" err="1" smtClean="0"/>
              <a:t>where</a:t>
            </a:r>
            <a:r>
              <a:rPr lang="sv-SE" dirty="0" smtClean="0"/>
              <a:t> it generates </a:t>
            </a:r>
            <a:r>
              <a:rPr lang="sv-SE" dirty="0" err="1" smtClean="0"/>
              <a:t>arbitrary</a:t>
            </a:r>
            <a:r>
              <a:rPr lang="sv-SE" dirty="0" smtClean="0"/>
              <a:t> </a:t>
            </a:r>
            <a:r>
              <a:rPr lang="sv-SE" dirty="0" err="1" smtClean="0"/>
              <a:t>unfairness</a:t>
            </a:r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34251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4800" dirty="0" smtClean="0">
                <a:solidFill>
                  <a:srgbClr val="7030A0"/>
                </a:solidFill>
              </a:rPr>
              <a:t>QUESTION</a:t>
            </a:r>
            <a:endParaRPr lang="sv-SE" sz="4800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sv-SE" sz="4400" dirty="0" smtClean="0"/>
          </a:p>
          <a:p>
            <a:pPr marL="0" indent="0" algn="ctr">
              <a:buNone/>
            </a:pPr>
            <a:r>
              <a:rPr lang="sv-SE" sz="4400" i="1" dirty="0" err="1" smtClean="0"/>
              <a:t>What</a:t>
            </a:r>
            <a:r>
              <a:rPr lang="sv-SE" sz="4400" i="1" dirty="0" smtClean="0"/>
              <a:t> </a:t>
            </a:r>
            <a:r>
              <a:rPr lang="sv-SE" sz="4400" i="1" dirty="0" err="1" smtClean="0"/>
              <a:t>does</a:t>
            </a:r>
            <a:r>
              <a:rPr lang="sv-SE" sz="4400" i="1" dirty="0" smtClean="0"/>
              <a:t> the </a:t>
            </a:r>
            <a:r>
              <a:rPr lang="sv-SE" sz="4400" i="1" dirty="0" err="1" smtClean="0"/>
              <a:t>currently</a:t>
            </a:r>
            <a:r>
              <a:rPr lang="sv-SE" sz="4400" i="1" dirty="0" smtClean="0"/>
              <a:t> </a:t>
            </a:r>
            <a:r>
              <a:rPr lang="sv-SE" sz="4400" i="1" dirty="0" err="1" smtClean="0"/>
              <a:t>unfolding</a:t>
            </a:r>
            <a:r>
              <a:rPr lang="sv-SE" sz="4400" i="1" dirty="0" smtClean="0"/>
              <a:t> IANA </a:t>
            </a:r>
            <a:r>
              <a:rPr lang="sv-SE" sz="4400" i="1" dirty="0" err="1" smtClean="0"/>
              <a:t>transition</a:t>
            </a:r>
            <a:r>
              <a:rPr lang="sv-SE" sz="4400" i="1" dirty="0" smtClean="0"/>
              <a:t> </a:t>
            </a:r>
            <a:r>
              <a:rPr lang="sv-SE" sz="4400" i="1" dirty="0" err="1" smtClean="0"/>
              <a:t>reveal</a:t>
            </a:r>
            <a:r>
              <a:rPr lang="sv-SE" sz="4400" i="1" dirty="0" smtClean="0"/>
              <a:t> </a:t>
            </a:r>
            <a:r>
              <a:rPr lang="sv-SE" sz="4400" i="1" dirty="0" err="1" smtClean="0"/>
              <a:t>about</a:t>
            </a:r>
            <a:r>
              <a:rPr lang="sv-SE" sz="4400" i="1" dirty="0" smtClean="0"/>
              <a:t> the </a:t>
            </a:r>
            <a:r>
              <a:rPr lang="sv-SE" sz="4400" i="1" dirty="0" err="1" smtClean="0"/>
              <a:t>workings</a:t>
            </a:r>
            <a:r>
              <a:rPr lang="sv-SE" sz="4400" i="1" dirty="0" smtClean="0"/>
              <a:t> </a:t>
            </a:r>
            <a:r>
              <a:rPr lang="sv-SE" sz="4400" i="1" dirty="0" err="1" smtClean="0"/>
              <a:t>of</a:t>
            </a:r>
            <a:r>
              <a:rPr lang="sv-SE" sz="4400" i="1" dirty="0" smtClean="0"/>
              <a:t> </a:t>
            </a:r>
            <a:r>
              <a:rPr lang="sv-SE" sz="4400" i="1" dirty="0" err="1" smtClean="0"/>
              <a:t>governance</a:t>
            </a:r>
            <a:r>
              <a:rPr lang="sv-SE" sz="4400" i="1" dirty="0" smtClean="0"/>
              <a:t> </a:t>
            </a:r>
            <a:r>
              <a:rPr lang="sv-SE" sz="4400" i="1" dirty="0" err="1" smtClean="0"/>
              <a:t>around</a:t>
            </a:r>
            <a:r>
              <a:rPr lang="sv-SE" sz="4400" i="1" dirty="0" smtClean="0"/>
              <a:t> </a:t>
            </a:r>
            <a:r>
              <a:rPr lang="sv-SE" sz="4400" i="1" dirty="0" err="1" smtClean="0"/>
              <a:t>critical</a:t>
            </a:r>
            <a:r>
              <a:rPr lang="sv-SE" sz="4400" i="1" dirty="0" smtClean="0"/>
              <a:t> Internet </a:t>
            </a:r>
            <a:r>
              <a:rPr lang="sv-SE" sz="4400" i="1" dirty="0" err="1" smtClean="0"/>
              <a:t>resources</a:t>
            </a:r>
            <a:r>
              <a:rPr lang="sv-SE" sz="4400" i="1" dirty="0" smtClean="0"/>
              <a:t>?</a:t>
            </a:r>
            <a:endParaRPr lang="sv-SE" sz="4400" i="1" dirty="0"/>
          </a:p>
        </p:txBody>
      </p:sp>
    </p:spTree>
    <p:extLst>
      <p:ext uri="{BB962C8B-B14F-4D97-AF65-F5344CB8AC3E}">
        <p14:creationId xmlns:p14="http://schemas.microsoft.com/office/powerpoint/2010/main" val="2742346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4800" dirty="0" smtClean="0">
                <a:solidFill>
                  <a:srgbClr val="7030A0"/>
                </a:solidFill>
              </a:rPr>
              <a:t>OUTLINE</a:t>
            </a:r>
            <a:endParaRPr lang="sv-SE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v-SE" sz="3600" dirty="0" smtClean="0"/>
              <a:t>the IANA </a:t>
            </a:r>
            <a:r>
              <a:rPr lang="sv-SE" sz="3600" dirty="0" err="1" smtClean="0"/>
              <a:t>transition</a:t>
            </a:r>
            <a:r>
              <a:rPr lang="sv-SE" sz="3600" dirty="0" smtClean="0"/>
              <a:t> in </a:t>
            </a:r>
            <a:r>
              <a:rPr lang="sv-SE" sz="3600" dirty="0" err="1" smtClean="0"/>
              <a:t>summary</a:t>
            </a:r>
            <a:endParaRPr lang="sv-SE" sz="3600" dirty="0" smtClean="0"/>
          </a:p>
          <a:p>
            <a:r>
              <a:rPr lang="sv-SE" sz="3600" dirty="0" err="1"/>
              <a:t>i</a:t>
            </a:r>
            <a:r>
              <a:rPr lang="sv-SE" sz="3600" dirty="0" err="1" smtClean="0"/>
              <a:t>nstitutional</a:t>
            </a:r>
            <a:r>
              <a:rPr lang="sv-SE" sz="3600" dirty="0" smtClean="0"/>
              <a:t> processes in the IANA </a:t>
            </a:r>
            <a:r>
              <a:rPr lang="sv-SE" sz="3600" dirty="0" err="1" smtClean="0"/>
              <a:t>transition</a:t>
            </a:r>
            <a:endParaRPr lang="sv-SE" sz="3600" dirty="0" smtClean="0"/>
          </a:p>
          <a:p>
            <a:r>
              <a:rPr lang="sv-SE" sz="3600" dirty="0" err="1"/>
              <a:t>s</a:t>
            </a:r>
            <a:r>
              <a:rPr lang="sv-SE" sz="3600" dirty="0" err="1" smtClean="0"/>
              <a:t>tructural</a:t>
            </a:r>
            <a:r>
              <a:rPr lang="sv-SE" sz="3600" dirty="0" smtClean="0"/>
              <a:t> </a:t>
            </a:r>
            <a:r>
              <a:rPr lang="sv-SE" sz="3600" dirty="0" err="1" smtClean="0"/>
              <a:t>power</a:t>
            </a:r>
            <a:r>
              <a:rPr lang="sv-SE" sz="3600" dirty="0" smtClean="0"/>
              <a:t> in the IANA </a:t>
            </a:r>
            <a:r>
              <a:rPr lang="sv-SE" sz="3600" dirty="0" err="1" smtClean="0"/>
              <a:t>transition</a:t>
            </a:r>
            <a:endParaRPr lang="sv-SE" sz="3600" dirty="0" smtClean="0"/>
          </a:p>
          <a:p>
            <a:r>
              <a:rPr lang="sv-SE" sz="3600" dirty="0" err="1" smtClean="0"/>
              <a:t>lessons</a:t>
            </a:r>
            <a:r>
              <a:rPr lang="sv-SE" sz="3600" dirty="0" smtClean="0"/>
              <a:t>: the </a:t>
            </a:r>
            <a:r>
              <a:rPr lang="sv-SE" sz="3600" dirty="0" err="1" smtClean="0"/>
              <a:t>promises</a:t>
            </a:r>
            <a:r>
              <a:rPr lang="sv-SE" sz="3600" dirty="0" smtClean="0"/>
              <a:t> </a:t>
            </a:r>
            <a:r>
              <a:rPr lang="sv-SE" sz="3600" dirty="0" err="1" smtClean="0"/>
              <a:t>to</a:t>
            </a:r>
            <a:r>
              <a:rPr lang="sv-SE" sz="3600" dirty="0" smtClean="0"/>
              <a:t> </a:t>
            </a:r>
            <a:r>
              <a:rPr lang="sv-SE" sz="3600" dirty="0" err="1" smtClean="0"/>
              <a:t>build</a:t>
            </a:r>
            <a:r>
              <a:rPr lang="sv-SE" sz="3600" dirty="0" smtClean="0"/>
              <a:t> on</a:t>
            </a:r>
          </a:p>
          <a:p>
            <a:r>
              <a:rPr lang="sv-SE" sz="3600" dirty="0" err="1"/>
              <a:t>l</a:t>
            </a:r>
            <a:r>
              <a:rPr lang="sv-SE" sz="3600" dirty="0" err="1" smtClean="0"/>
              <a:t>essons</a:t>
            </a:r>
            <a:r>
              <a:rPr lang="sv-SE" sz="3600" dirty="0" smtClean="0"/>
              <a:t>: the </a:t>
            </a:r>
            <a:r>
              <a:rPr lang="sv-SE" sz="3600" dirty="0" err="1" smtClean="0"/>
              <a:t>perils</a:t>
            </a:r>
            <a:r>
              <a:rPr lang="sv-SE" sz="3600" dirty="0" smtClean="0"/>
              <a:t> </a:t>
            </a:r>
            <a:r>
              <a:rPr lang="sv-SE" sz="3600" dirty="0" err="1" smtClean="0"/>
              <a:t>to</a:t>
            </a:r>
            <a:r>
              <a:rPr lang="sv-SE" sz="3600" dirty="0" smtClean="0"/>
              <a:t> be </a:t>
            </a:r>
            <a:r>
              <a:rPr lang="sv-SE" sz="3600" dirty="0" err="1" smtClean="0"/>
              <a:t>overcome</a:t>
            </a:r>
            <a:endParaRPr lang="sv-SE" sz="3600" dirty="0" smtClean="0"/>
          </a:p>
          <a:p>
            <a:endParaRPr lang="sv-SE" sz="3600" dirty="0"/>
          </a:p>
        </p:txBody>
      </p:sp>
    </p:spTree>
    <p:extLst>
      <p:ext uri="{BB962C8B-B14F-4D97-AF65-F5344CB8AC3E}">
        <p14:creationId xmlns:p14="http://schemas.microsoft.com/office/powerpoint/2010/main" val="393739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solidFill>
                  <a:srgbClr val="00B050"/>
                </a:solidFill>
              </a:rPr>
              <a:t>IANA TRANSITION CHRONOLOGY</a:t>
            </a:r>
            <a:endParaRPr lang="sv-SE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sz="2000" dirty="0" smtClean="0"/>
          </a:p>
          <a:p>
            <a:r>
              <a:rPr lang="sv-SE" dirty="0" smtClean="0"/>
              <a:t>NTIA </a:t>
            </a:r>
            <a:r>
              <a:rPr lang="sv-SE" dirty="0" err="1" smtClean="0"/>
              <a:t>announcement</a:t>
            </a:r>
            <a:r>
              <a:rPr lang="sv-SE" dirty="0" smtClean="0"/>
              <a:t>, 14 </a:t>
            </a:r>
            <a:r>
              <a:rPr lang="sv-SE" dirty="0" err="1" smtClean="0"/>
              <a:t>March</a:t>
            </a:r>
            <a:r>
              <a:rPr lang="sv-SE" dirty="0" smtClean="0"/>
              <a:t> 2014</a:t>
            </a:r>
          </a:p>
          <a:p>
            <a:r>
              <a:rPr lang="sv-SE" dirty="0" smtClean="0"/>
              <a:t>ICG process, </a:t>
            </a:r>
            <a:r>
              <a:rPr lang="sv-SE" dirty="0" err="1" smtClean="0"/>
              <a:t>July</a:t>
            </a:r>
            <a:r>
              <a:rPr lang="sv-SE" dirty="0" smtClean="0"/>
              <a:t> 2014-October 2015</a:t>
            </a:r>
          </a:p>
          <a:p>
            <a:r>
              <a:rPr lang="sv-SE" dirty="0" smtClean="0"/>
              <a:t>CCWG-</a:t>
            </a:r>
            <a:r>
              <a:rPr lang="sv-SE" dirty="0" err="1" smtClean="0"/>
              <a:t>Accountability</a:t>
            </a:r>
            <a:r>
              <a:rPr lang="sv-SE" dirty="0" smtClean="0"/>
              <a:t>, Nov 2015-March 2016</a:t>
            </a:r>
          </a:p>
          <a:p>
            <a:r>
              <a:rPr lang="sv-SE" dirty="0"/>
              <a:t>USG </a:t>
            </a:r>
            <a:r>
              <a:rPr lang="sv-SE" dirty="0" err="1"/>
              <a:t>review</a:t>
            </a:r>
            <a:r>
              <a:rPr lang="sv-SE" dirty="0"/>
              <a:t>, </a:t>
            </a:r>
            <a:r>
              <a:rPr lang="sv-SE" dirty="0" err="1"/>
              <a:t>March</a:t>
            </a:r>
            <a:r>
              <a:rPr lang="sv-SE" dirty="0"/>
              <a:t> </a:t>
            </a:r>
            <a:r>
              <a:rPr lang="sv-SE" dirty="0" smtClean="0"/>
              <a:t>2016-??</a:t>
            </a:r>
            <a:endParaRPr lang="sv-SE" dirty="0"/>
          </a:p>
          <a:p>
            <a:r>
              <a:rPr lang="sv-SE" dirty="0" smtClean="0"/>
              <a:t>RZMA talks, August 2015-??</a:t>
            </a:r>
          </a:p>
          <a:p>
            <a:r>
              <a:rPr lang="sv-SE" dirty="0" err="1" smtClean="0"/>
              <a:t>Transition</a:t>
            </a:r>
            <a:r>
              <a:rPr lang="sv-SE" dirty="0" smtClean="0"/>
              <a:t> </a:t>
            </a:r>
            <a:r>
              <a:rPr lang="sv-SE" dirty="0" err="1" smtClean="0"/>
              <a:t>complete</a:t>
            </a:r>
            <a:r>
              <a:rPr lang="sv-SE" dirty="0" smtClean="0"/>
              <a:t>, 30 September 2016 (?)</a:t>
            </a:r>
          </a:p>
        </p:txBody>
      </p:sp>
    </p:spTree>
    <p:extLst>
      <p:ext uri="{BB962C8B-B14F-4D97-AF65-F5344CB8AC3E}">
        <p14:creationId xmlns:p14="http://schemas.microsoft.com/office/powerpoint/2010/main" val="33255887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14350"/>
            <a:ext cx="8784976" cy="582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64674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solidFill>
                  <a:srgbClr val="DC44C6"/>
                </a:solidFill>
              </a:rPr>
              <a:t>POLICY</a:t>
            </a:r>
            <a:r>
              <a:rPr lang="sv-SE" dirty="0">
                <a:solidFill>
                  <a:srgbClr val="DC44C6"/>
                </a:solidFill>
              </a:rPr>
              <a:t> </a:t>
            </a:r>
            <a:r>
              <a:rPr lang="sv-SE" dirty="0" smtClean="0">
                <a:solidFill>
                  <a:srgbClr val="DC44C6"/>
                </a:solidFill>
              </a:rPr>
              <a:t>BY POLYCENTRIC NETWORK</a:t>
            </a:r>
            <a:endParaRPr lang="sv-SE" dirty="0">
              <a:solidFill>
                <a:srgbClr val="DC44C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742950" lvl="0" indent="-742950">
              <a:buFont typeface="+mj-lt"/>
              <a:buAutoNum type="arabicParenR"/>
            </a:pPr>
            <a:r>
              <a:rPr lang="en-GB" sz="3800" dirty="0" err="1"/>
              <a:t>transscalarity</a:t>
            </a:r>
            <a:r>
              <a:rPr lang="en-GB" sz="3800" dirty="0"/>
              <a:t> (interlinking global, regional, national and local agencies)</a:t>
            </a:r>
            <a:endParaRPr lang="sv-SE" sz="3800" dirty="0"/>
          </a:p>
          <a:p>
            <a:pPr marL="742950" lvl="0" indent="-742950">
              <a:buFont typeface="+mj-lt"/>
              <a:buAutoNum type="arabicParenR"/>
            </a:pPr>
            <a:r>
              <a:rPr lang="en-GB" sz="3800" dirty="0" err="1"/>
              <a:t>transsectorality</a:t>
            </a:r>
            <a:r>
              <a:rPr lang="en-GB" sz="3800" dirty="0"/>
              <a:t> (interlinking official, commercial and civil society actors)</a:t>
            </a:r>
            <a:endParaRPr lang="sv-SE" sz="3800" dirty="0"/>
          </a:p>
          <a:p>
            <a:pPr marL="742950" lvl="0" indent="-742950">
              <a:buFont typeface="+mj-lt"/>
              <a:buAutoNum type="arabicParenR"/>
            </a:pPr>
            <a:r>
              <a:rPr lang="en-GB" sz="3800" dirty="0"/>
              <a:t>diffusion (scattered over many sites)</a:t>
            </a:r>
            <a:endParaRPr lang="sv-SE" sz="3800" dirty="0"/>
          </a:p>
          <a:p>
            <a:pPr marL="742950" lvl="0" indent="-742950">
              <a:buFont typeface="+mj-lt"/>
              <a:buAutoNum type="arabicParenR"/>
            </a:pPr>
            <a:r>
              <a:rPr lang="en-GB" sz="3800" dirty="0"/>
              <a:t>fluidity (highly changeable over time</a:t>
            </a:r>
            <a:r>
              <a:rPr lang="en-GB" sz="3800" dirty="0" smtClean="0"/>
              <a:t>)</a:t>
            </a:r>
            <a:endParaRPr lang="sv-SE" sz="3800" dirty="0"/>
          </a:p>
        </p:txBody>
      </p:sp>
    </p:spTree>
    <p:extLst>
      <p:ext uri="{BB962C8B-B14F-4D97-AF65-F5344CB8AC3E}">
        <p14:creationId xmlns:p14="http://schemas.microsoft.com/office/powerpoint/2010/main" val="399443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DC44C6"/>
                </a:solidFill>
              </a:rPr>
              <a:t>POLICY BY POLYCENTRIC NETWORK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742950" lvl="0" indent="-742950">
              <a:buFont typeface="+mj-lt"/>
              <a:buAutoNum type="arabicParenR" startAt="5"/>
            </a:pPr>
            <a:r>
              <a:rPr lang="en-GB" sz="4000" dirty="0"/>
              <a:t>overlapping mandates (multiple agencies claim </a:t>
            </a:r>
            <a:r>
              <a:rPr lang="en-GB" sz="4000" dirty="0" smtClean="0"/>
              <a:t>competence </a:t>
            </a:r>
            <a:r>
              <a:rPr lang="en-GB" sz="4000" dirty="0"/>
              <a:t>over the same issues)</a:t>
            </a:r>
            <a:endParaRPr lang="sv-SE" sz="4000" dirty="0"/>
          </a:p>
          <a:p>
            <a:pPr marL="742950" lvl="0" indent="-742950">
              <a:buFont typeface="+mj-lt"/>
              <a:buAutoNum type="arabicParenR" startAt="5"/>
            </a:pPr>
            <a:r>
              <a:rPr lang="en-GB" sz="4000" dirty="0"/>
              <a:t>ambiguous hierarchies (often unclear lines of command between agencies)</a:t>
            </a:r>
            <a:endParaRPr lang="sv-SE" sz="4000" dirty="0"/>
          </a:p>
          <a:p>
            <a:pPr marL="742950" lvl="0" indent="-742950">
              <a:buFont typeface="+mj-lt"/>
              <a:buAutoNum type="arabicParenR" startAt="5"/>
            </a:pPr>
            <a:r>
              <a:rPr lang="en-GB" sz="4000" dirty="0"/>
              <a:t>the absence of a final arbiter</a:t>
            </a:r>
            <a:endParaRPr lang="sv-SE" sz="4000" dirty="0"/>
          </a:p>
          <a:p>
            <a:pPr marL="742950" indent="-742950">
              <a:buFont typeface="+mj-lt"/>
              <a:buAutoNum type="arabicParenR" startAt="5"/>
            </a:pPr>
            <a:endParaRPr lang="sv-SE" sz="4000" dirty="0"/>
          </a:p>
        </p:txBody>
      </p:sp>
    </p:spTree>
    <p:extLst>
      <p:ext uri="{BB962C8B-B14F-4D97-AF65-F5344CB8AC3E}">
        <p14:creationId xmlns:p14="http://schemas.microsoft.com/office/powerpoint/2010/main" val="14022792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v-SE" dirty="0" smtClean="0">
                <a:solidFill>
                  <a:srgbClr val="DC44C6"/>
                </a:solidFill>
              </a:rPr>
              <a:t>INSTITUTIONAL POLYCENTRISM </a:t>
            </a:r>
            <a:br>
              <a:rPr lang="sv-SE" dirty="0" smtClean="0">
                <a:solidFill>
                  <a:srgbClr val="DC44C6"/>
                </a:solidFill>
              </a:rPr>
            </a:br>
            <a:r>
              <a:rPr lang="sv-SE" dirty="0" smtClean="0">
                <a:solidFill>
                  <a:srgbClr val="DC44C6"/>
                </a:solidFill>
              </a:rPr>
              <a:t>IN THE IANA TRANSITION</a:t>
            </a:r>
            <a:endParaRPr lang="sv-SE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9646003"/>
              </p:ext>
            </p:extLst>
          </p:nvPr>
        </p:nvGraphicFramePr>
        <p:xfrm>
          <a:off x="395536" y="1844824"/>
          <a:ext cx="8229600" cy="40050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2512"/>
                <a:gridCol w="3302024"/>
                <a:gridCol w="3405064"/>
              </a:tblGrid>
              <a:tr h="648072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PUBLIC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PRIVATE and HYBRID</a:t>
                      </a:r>
                      <a:endParaRPr lang="sv-SE" dirty="0"/>
                    </a:p>
                  </a:txBody>
                  <a:tcPr/>
                </a:tc>
              </a:tr>
              <a:tr h="781288">
                <a:tc>
                  <a:txBody>
                    <a:bodyPr/>
                    <a:lstStyle/>
                    <a:p>
                      <a:endParaRPr lang="sv-SE" dirty="0" smtClean="0"/>
                    </a:p>
                    <a:p>
                      <a:r>
                        <a:rPr lang="sv-SE" dirty="0" smtClean="0"/>
                        <a:t>GLOBAL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GAC,</a:t>
                      </a:r>
                      <a:r>
                        <a:rPr lang="sv-SE" baseline="0" dirty="0" smtClean="0"/>
                        <a:t> ITU, UN/WSIS+10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ICANN, IETF, NRO, IAB, </a:t>
                      </a:r>
                      <a:r>
                        <a:rPr lang="sv-SE" dirty="0" err="1" smtClean="0"/>
                        <a:t>gTLD</a:t>
                      </a:r>
                      <a:r>
                        <a:rPr lang="sv-SE" dirty="0" smtClean="0"/>
                        <a:t> </a:t>
                      </a:r>
                      <a:r>
                        <a:rPr lang="sv-SE" dirty="0" err="1" smtClean="0"/>
                        <a:t>registries</a:t>
                      </a:r>
                      <a:r>
                        <a:rPr lang="sv-SE" dirty="0" smtClean="0"/>
                        <a:t>, ISOC, IGF,</a:t>
                      </a:r>
                      <a:r>
                        <a:rPr lang="sv-SE" baseline="0" dirty="0" smtClean="0"/>
                        <a:t> </a:t>
                      </a:r>
                      <a:r>
                        <a:rPr lang="sv-SE" baseline="0" dirty="0" err="1" smtClean="0"/>
                        <a:t>Verisign</a:t>
                      </a:r>
                      <a:r>
                        <a:rPr lang="sv-SE" baseline="0" dirty="0" smtClean="0"/>
                        <a:t>, </a:t>
                      </a:r>
                      <a:r>
                        <a:rPr lang="sv-SE" dirty="0" smtClean="0"/>
                        <a:t>W3C</a:t>
                      </a:r>
                      <a:endParaRPr lang="sv-SE" dirty="0"/>
                    </a:p>
                  </a:txBody>
                  <a:tcPr/>
                </a:tc>
              </a:tr>
              <a:tr h="864096">
                <a:tc>
                  <a:txBody>
                    <a:bodyPr/>
                    <a:lstStyle/>
                    <a:p>
                      <a:endParaRPr lang="sv-SE" dirty="0" smtClean="0"/>
                    </a:p>
                    <a:p>
                      <a:r>
                        <a:rPr lang="sv-SE" dirty="0" smtClean="0"/>
                        <a:t>REGIONAL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AU, EU, HLIG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err="1" smtClean="0"/>
                        <a:t>RIRs</a:t>
                      </a:r>
                      <a:r>
                        <a:rPr lang="sv-SE" dirty="0" smtClean="0"/>
                        <a:t>,</a:t>
                      </a:r>
                      <a:r>
                        <a:rPr lang="sv-SE" baseline="0" dirty="0" smtClean="0"/>
                        <a:t> regional </a:t>
                      </a:r>
                      <a:r>
                        <a:rPr lang="sv-SE" baseline="0" dirty="0" err="1" smtClean="0"/>
                        <a:t>ccTLD</a:t>
                      </a:r>
                      <a:r>
                        <a:rPr lang="sv-SE" baseline="0" dirty="0" smtClean="0"/>
                        <a:t> associations,</a:t>
                      </a:r>
                    </a:p>
                    <a:p>
                      <a:pPr algn="ctr"/>
                      <a:r>
                        <a:rPr lang="sv-SE" baseline="0" dirty="0" err="1" smtClean="0"/>
                        <a:t>EuroDIG</a:t>
                      </a:r>
                      <a:r>
                        <a:rPr lang="sv-SE" baseline="0" dirty="0" smtClean="0"/>
                        <a:t>, regional </a:t>
                      </a:r>
                      <a:r>
                        <a:rPr lang="sv-SE" baseline="0" dirty="0" err="1" smtClean="0"/>
                        <a:t>IGFs</a:t>
                      </a:r>
                      <a:endParaRPr lang="sv-SE" dirty="0" smtClean="0"/>
                    </a:p>
                  </a:txBody>
                  <a:tcPr/>
                </a:tc>
              </a:tr>
              <a:tr h="864096">
                <a:tc>
                  <a:txBody>
                    <a:bodyPr/>
                    <a:lstStyle/>
                    <a:p>
                      <a:endParaRPr lang="sv-SE" dirty="0" smtClean="0"/>
                    </a:p>
                    <a:p>
                      <a:r>
                        <a:rPr lang="sv-SE" dirty="0" smtClean="0"/>
                        <a:t>COUNTRY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NTIA,</a:t>
                      </a:r>
                      <a:r>
                        <a:rPr lang="sv-SE" baseline="0" dirty="0" smtClean="0"/>
                        <a:t> </a:t>
                      </a:r>
                      <a:r>
                        <a:rPr lang="sv-SE" baseline="0" dirty="0" err="1" smtClean="0"/>
                        <a:t>other</a:t>
                      </a:r>
                      <a:r>
                        <a:rPr lang="sv-SE" baseline="0" dirty="0" smtClean="0"/>
                        <a:t> </a:t>
                      </a:r>
                      <a:r>
                        <a:rPr lang="sv-SE" dirty="0" err="1" smtClean="0"/>
                        <a:t>state</a:t>
                      </a:r>
                      <a:r>
                        <a:rPr lang="sv-SE" dirty="0" smtClean="0"/>
                        <a:t> </a:t>
                      </a:r>
                      <a:r>
                        <a:rPr lang="sv-SE" dirty="0" err="1" smtClean="0"/>
                        <a:t>ministries</a:t>
                      </a:r>
                      <a:r>
                        <a:rPr lang="sv-SE" baseline="0" dirty="0" smtClean="0"/>
                        <a:t> and</a:t>
                      </a:r>
                      <a:r>
                        <a:rPr lang="sv-SE" dirty="0" smtClean="0"/>
                        <a:t> </a:t>
                      </a:r>
                      <a:r>
                        <a:rPr lang="sv-SE" dirty="0" err="1" smtClean="0"/>
                        <a:t>coordination</a:t>
                      </a:r>
                      <a:r>
                        <a:rPr lang="sv-SE" baseline="0" dirty="0" smtClean="0"/>
                        <a:t> </a:t>
                      </a:r>
                      <a:r>
                        <a:rPr lang="sv-SE" baseline="0" dirty="0" err="1" smtClean="0"/>
                        <a:t>bodies</a:t>
                      </a:r>
                      <a:r>
                        <a:rPr lang="sv-SE" baseline="0" dirty="0" smtClean="0"/>
                        <a:t>, US Congress, </a:t>
                      </a:r>
                      <a:r>
                        <a:rPr lang="sv-SE" baseline="0" dirty="0" err="1" smtClean="0"/>
                        <a:t>some</a:t>
                      </a:r>
                      <a:r>
                        <a:rPr lang="sv-SE" baseline="0" dirty="0" smtClean="0"/>
                        <a:t> </a:t>
                      </a:r>
                      <a:r>
                        <a:rPr lang="sv-SE" baseline="0" dirty="0" err="1" smtClean="0"/>
                        <a:t>ccTLDs</a:t>
                      </a:r>
                      <a:endParaRPr lang="sv-S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err="1" smtClean="0"/>
                        <a:t>some</a:t>
                      </a:r>
                      <a:r>
                        <a:rPr lang="sv-SE" dirty="0" smtClean="0"/>
                        <a:t> </a:t>
                      </a:r>
                      <a:r>
                        <a:rPr lang="sv-SE" dirty="0" err="1" smtClean="0"/>
                        <a:t>ccTLD</a:t>
                      </a:r>
                      <a:r>
                        <a:rPr lang="sv-SE" dirty="0" smtClean="0"/>
                        <a:t> </a:t>
                      </a:r>
                      <a:r>
                        <a:rPr lang="sv-SE" dirty="0" err="1" smtClean="0"/>
                        <a:t>registries</a:t>
                      </a:r>
                      <a:r>
                        <a:rPr lang="sv-SE" dirty="0" smtClean="0"/>
                        <a:t>,</a:t>
                      </a:r>
                    </a:p>
                    <a:p>
                      <a:pPr algn="ctr"/>
                      <a:r>
                        <a:rPr lang="sv-SE" dirty="0" smtClean="0"/>
                        <a:t>national </a:t>
                      </a:r>
                      <a:r>
                        <a:rPr lang="sv-SE" dirty="0" err="1" smtClean="0"/>
                        <a:t>IGFs</a:t>
                      </a:r>
                      <a:endParaRPr lang="sv-SE" dirty="0" smtClean="0"/>
                    </a:p>
                  </a:txBody>
                  <a:tcPr/>
                </a:tc>
              </a:tr>
              <a:tr h="797168">
                <a:tc>
                  <a:txBody>
                    <a:bodyPr/>
                    <a:lstStyle/>
                    <a:p>
                      <a:endParaRPr lang="sv-SE" dirty="0" smtClean="0"/>
                    </a:p>
                    <a:p>
                      <a:r>
                        <a:rPr lang="sv-SE" dirty="0" smtClean="0"/>
                        <a:t>LOCAL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err="1" smtClean="0"/>
                        <a:t>universities</a:t>
                      </a:r>
                      <a:endParaRPr lang="sv-SE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06053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>
                <a:solidFill>
                  <a:srgbClr val="DC44C6"/>
                </a:solidFill>
              </a:rPr>
              <a:t>STRUCTURED POLYCENTRISM</a:t>
            </a:r>
            <a:br>
              <a:rPr lang="sv-SE" dirty="0" smtClean="0">
                <a:solidFill>
                  <a:srgbClr val="DC44C6"/>
                </a:solidFill>
              </a:rPr>
            </a:br>
            <a:r>
              <a:rPr lang="sv-SE" dirty="0">
                <a:solidFill>
                  <a:srgbClr val="DC44C6"/>
                </a:solidFill>
              </a:rPr>
              <a:t>’ORGANISED CHAOS</a:t>
            </a:r>
            <a:r>
              <a:rPr lang="sv-SE" dirty="0" smtClean="0">
                <a:solidFill>
                  <a:srgbClr val="DC44C6"/>
                </a:solidFill>
              </a:rPr>
              <a:t>’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3600" dirty="0" err="1" smtClean="0"/>
              <a:t>myths</a:t>
            </a:r>
            <a:r>
              <a:rPr lang="sv-SE" sz="3600" dirty="0" smtClean="0"/>
              <a:t> </a:t>
            </a:r>
            <a:r>
              <a:rPr lang="sv-SE" sz="3600" dirty="0" err="1" smtClean="0"/>
              <a:t>of</a:t>
            </a:r>
            <a:r>
              <a:rPr lang="sv-SE" sz="3600" dirty="0" smtClean="0"/>
              <a:t> </a:t>
            </a:r>
            <a:r>
              <a:rPr lang="sv-SE" sz="3600" dirty="0" err="1" smtClean="0"/>
              <a:t>horizontality</a:t>
            </a:r>
            <a:r>
              <a:rPr lang="sv-SE" sz="3600" dirty="0" smtClean="0"/>
              <a:t> and ’</a:t>
            </a:r>
            <a:r>
              <a:rPr lang="sv-SE" sz="3600" dirty="0" err="1" smtClean="0"/>
              <a:t>bottom-up</a:t>
            </a:r>
            <a:r>
              <a:rPr lang="sv-SE" sz="3600" dirty="0" smtClean="0"/>
              <a:t>’ processes</a:t>
            </a:r>
          </a:p>
          <a:p>
            <a:r>
              <a:rPr lang="sv-SE" sz="3600" dirty="0" err="1"/>
              <a:t>g</a:t>
            </a:r>
            <a:r>
              <a:rPr lang="sv-SE" sz="3600" dirty="0" err="1" smtClean="0"/>
              <a:t>eopolitical</a:t>
            </a:r>
            <a:r>
              <a:rPr lang="sv-SE" sz="3600" dirty="0" smtClean="0"/>
              <a:t> </a:t>
            </a:r>
            <a:r>
              <a:rPr lang="sv-SE" sz="3600" dirty="0" err="1" smtClean="0"/>
              <a:t>structures</a:t>
            </a:r>
            <a:endParaRPr lang="sv-SE" sz="3600" dirty="0" smtClean="0"/>
          </a:p>
          <a:p>
            <a:r>
              <a:rPr lang="sv-SE" sz="3600" dirty="0"/>
              <a:t>s</a:t>
            </a:r>
            <a:r>
              <a:rPr lang="sv-SE" sz="3600" dirty="0" smtClean="0"/>
              <a:t>ocial </a:t>
            </a:r>
            <a:r>
              <a:rPr lang="sv-SE" sz="3600" dirty="0" err="1" smtClean="0"/>
              <a:t>structures</a:t>
            </a:r>
            <a:endParaRPr lang="sv-SE" sz="3600" dirty="0" smtClean="0"/>
          </a:p>
          <a:p>
            <a:r>
              <a:rPr lang="sv-SE" sz="3600" dirty="0" err="1"/>
              <a:t>c</a:t>
            </a:r>
            <a:r>
              <a:rPr lang="sv-SE" sz="3600" dirty="0" err="1" smtClean="0"/>
              <a:t>ultural</a:t>
            </a:r>
            <a:r>
              <a:rPr lang="sv-SE" sz="3600" dirty="0" smtClean="0"/>
              <a:t> </a:t>
            </a:r>
            <a:r>
              <a:rPr lang="sv-SE" sz="3600" dirty="0" err="1" smtClean="0"/>
              <a:t>structures</a:t>
            </a:r>
            <a:endParaRPr lang="sv-SE" sz="3600" dirty="0" smtClean="0"/>
          </a:p>
          <a:p>
            <a:r>
              <a:rPr lang="sv-SE" sz="3600" dirty="0" err="1"/>
              <a:t>p</a:t>
            </a:r>
            <a:r>
              <a:rPr lang="sv-SE" sz="3600" dirty="0" err="1" smtClean="0"/>
              <a:t>ower</a:t>
            </a:r>
            <a:r>
              <a:rPr lang="sv-SE" sz="3600" dirty="0" smtClean="0"/>
              <a:t> in </a:t>
            </a:r>
            <a:r>
              <a:rPr lang="sv-SE" sz="3600" dirty="0" err="1" smtClean="0"/>
              <a:t>polycentric</a:t>
            </a:r>
            <a:r>
              <a:rPr lang="sv-SE" sz="3600" dirty="0" smtClean="0"/>
              <a:t> </a:t>
            </a:r>
            <a:r>
              <a:rPr lang="sv-SE" sz="3600" dirty="0" err="1" smtClean="0"/>
              <a:t>networks</a:t>
            </a:r>
            <a:r>
              <a:rPr lang="sv-SE" sz="3600" dirty="0" smtClean="0"/>
              <a:t> as a </a:t>
            </a:r>
            <a:r>
              <a:rPr lang="sv-SE" sz="3600" dirty="0" err="1" smtClean="0"/>
              <a:t>function</a:t>
            </a:r>
            <a:r>
              <a:rPr lang="sv-SE" sz="3600" dirty="0" smtClean="0"/>
              <a:t> </a:t>
            </a:r>
            <a:r>
              <a:rPr lang="sv-SE" sz="3600" dirty="0" err="1" smtClean="0"/>
              <a:t>of</a:t>
            </a:r>
            <a:r>
              <a:rPr lang="sv-SE" sz="3600" dirty="0" smtClean="0"/>
              <a:t> </a:t>
            </a:r>
            <a:r>
              <a:rPr lang="sv-SE" sz="3600" dirty="0" err="1" smtClean="0"/>
              <a:t>intersecting</a:t>
            </a:r>
            <a:r>
              <a:rPr lang="sv-SE" sz="3600" dirty="0" smtClean="0"/>
              <a:t> </a:t>
            </a:r>
            <a:r>
              <a:rPr lang="sv-SE" sz="3600" dirty="0" err="1" smtClean="0"/>
              <a:t>hierarchies</a:t>
            </a:r>
            <a:endParaRPr lang="sv-SE" sz="3600" dirty="0"/>
          </a:p>
        </p:txBody>
      </p:sp>
    </p:spTree>
    <p:extLst>
      <p:ext uri="{BB962C8B-B14F-4D97-AF65-F5344CB8AC3E}">
        <p14:creationId xmlns:p14="http://schemas.microsoft.com/office/powerpoint/2010/main" val="3930307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12294</TotalTime>
  <Words>414</Words>
  <Application>Microsoft Office PowerPoint</Application>
  <PresentationFormat>On-screen Show (4:3)</PresentationFormat>
  <Paragraphs>94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PROCESS AND POWER IN INTERNET GOVERNANCE  REFLECTIONS ON THE IANA TRANSITION</vt:lpstr>
      <vt:lpstr>QUESTION</vt:lpstr>
      <vt:lpstr>OUTLINE</vt:lpstr>
      <vt:lpstr>IANA TRANSITION CHRONOLOGY</vt:lpstr>
      <vt:lpstr>PowerPoint Presentation</vt:lpstr>
      <vt:lpstr>POLICY BY POLYCENTRIC NETWORK</vt:lpstr>
      <vt:lpstr>POLICY BY POLYCENTRIC NETWORK</vt:lpstr>
      <vt:lpstr>INSTITUTIONAL POLYCENTRISM  IN THE IANA TRANSITION</vt:lpstr>
      <vt:lpstr>STRUCTURED POLYCENTRISM ’ORGANISED CHAOS’</vt:lpstr>
      <vt:lpstr>POLYCENTRIC GOVERNANCE PROMISES</vt:lpstr>
      <vt:lpstr>POLYCENTRIC GOVERNANCE PROMISES</vt:lpstr>
      <vt:lpstr>POLYCENTRIC GOVERNANCE CHALLENGES</vt:lpstr>
      <vt:lpstr>POLYCENTRIC GOVERNANCE CHALLENGES</vt:lpstr>
      <vt:lpstr>MAIN TAKE-AWAY</vt:lpstr>
      <vt:lpstr>WHAT TO DO</vt:lpstr>
    </vt:vector>
  </TitlesOfParts>
  <Company>University of Gothenburg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ACCOUNTABILITY IN GLOBAL GOVERNANCE  QUESTIONS FOR ICANN</dc:title>
  <dc:creator>Jan Scholte</dc:creator>
  <cp:lastModifiedBy>Jan Aart Scholte</cp:lastModifiedBy>
  <cp:revision>142</cp:revision>
  <dcterms:created xsi:type="dcterms:W3CDTF">2014-06-25T11:35:14Z</dcterms:created>
  <dcterms:modified xsi:type="dcterms:W3CDTF">2016-05-22T10:30:06Z</dcterms:modified>
</cp:coreProperties>
</file>