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0" r:id="rId2"/>
    <p:sldId id="326" r:id="rId3"/>
    <p:sldId id="282" r:id="rId4"/>
    <p:sldId id="340" r:id="rId5"/>
    <p:sldId id="336" r:id="rId6"/>
    <p:sldId id="339" r:id="rId7"/>
    <p:sldId id="338" r:id="rId8"/>
    <p:sldId id="341" r:id="rId9"/>
    <p:sldId id="342" r:id="rId10"/>
    <p:sldId id="334" r:id="rId11"/>
    <p:sldId id="344" r:id="rId12"/>
    <p:sldId id="337" r:id="rId13"/>
    <p:sldId id="345" r:id="rId14"/>
    <p:sldId id="343" r:id="rId15"/>
    <p:sldId id="346" r:id="rId16"/>
    <p:sldId id="347" r:id="rId17"/>
    <p:sldId id="348" r:id="rId18"/>
    <p:sldId id="349" r:id="rId19"/>
    <p:sldId id="350" r:id="rId20"/>
    <p:sldId id="332" r:id="rId21"/>
    <p:sldId id="333" r:id="rId22"/>
    <p:sldId id="351" r:id="rId23"/>
    <p:sldId id="352" r:id="rId24"/>
    <p:sldId id="353" r:id="rId25"/>
    <p:sldId id="354" r:id="rId26"/>
    <p:sldId id="355" r:id="rId27"/>
    <p:sldId id="356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6958" autoAdjust="0"/>
  </p:normalViewPr>
  <p:slideViewPr>
    <p:cSldViewPr snapToGrid="0" snapToObjects="1">
      <p:cViewPr varScale="1">
        <p:scale>
          <a:sx n="84" d="100"/>
          <a:sy n="84" d="100"/>
        </p:scale>
        <p:origin x="-14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858DB-79A3-9C48-B3DD-A8C7980B1A1D}" type="datetimeFigureOut">
              <a:rPr lang="en-US" smtClean="0"/>
              <a:t>5/21/16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0ED03-4A83-5646-9A3D-C730F9BCC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60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A440C-9D79-4A4E-BFEB-CD8C34B1A44D}" type="datetimeFigureOut">
              <a:rPr lang="en-US" smtClean="0"/>
              <a:t>5/21/16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D6067-4BA7-984A-8AE2-12499F87B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6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27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C8858E-CA0A-A943-B733-4AA7482EC1C6}" type="slidenum">
              <a:rPr lang="en-US" sz="1200">
                <a:solidFill>
                  <a:srgbClr val="000000"/>
                </a:solidFill>
              </a:rPr>
              <a:pPr eaLnBrk="1" hangingPunct="1"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3253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11" indent="-29115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632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485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339" indent="-23292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192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044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3898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751" indent="-232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cast_pos_RGB_Digi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0263" y="330200"/>
            <a:ext cx="1516062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75" y="2284419"/>
            <a:ext cx="7772400" cy="1525587"/>
          </a:xfr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050B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8788" y="4113219"/>
            <a:ext cx="7773988" cy="3077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 lIns="0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0455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7250" y="6480175"/>
            <a:ext cx="3656013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8788" y="6480175"/>
            <a:ext cx="296862" cy="228600"/>
          </a:xfrm>
          <a:ln/>
        </p:spPr>
        <p:txBody>
          <a:bodyPr/>
          <a:lstStyle>
            <a:lvl1pPr>
              <a:defRPr/>
            </a:lvl1pPr>
          </a:lstStyle>
          <a:p>
            <a:fld id="{3AED409D-9C09-3742-826E-06F4E7FD53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75" y="2284419"/>
            <a:ext cx="7772400" cy="1525587"/>
          </a:xfr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rgbClr val="0050B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94075199"/>
      </p:ext>
    </p:extLst>
  </p:cSld>
  <p:clrMapOvr>
    <a:masterClrMapping/>
  </p:clrMapOvr>
  <p:transition xmlns:p14="http://schemas.microsoft.com/office/powerpoint/2010/main"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mcast_pos_RGB_Digi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5944" y="2865727"/>
            <a:ext cx="3050056" cy="1103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02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455614"/>
            <a:ext cx="8229601" cy="839787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8787" y="1362075"/>
            <a:ext cx="8229600" cy="48097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DD6C2-2E78-E144-898F-830B271C1F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8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4" y="1362385"/>
            <a:ext cx="3883124" cy="4525963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687" y="1362385"/>
            <a:ext cx="3879112" cy="4525963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797A69-8D46-3648-8877-C5041C55D6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23235"/>
      </p:ext>
    </p:extLst>
  </p:cSld>
  <p:clrMapOvr>
    <a:masterClrMapping/>
  </p:clrMapOvr>
  <p:transition xmlns:p14="http://schemas.microsoft.com/office/powerpoint/2010/main"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4026" y="1362075"/>
            <a:ext cx="8228394" cy="647033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54764" y="2118878"/>
            <a:ext cx="3883124" cy="40009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796220" y="2118878"/>
            <a:ext cx="3886200" cy="40009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4105DA8B-4579-384E-B1B9-C5CC532B5F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895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0249" y="1362075"/>
            <a:ext cx="8221790" cy="128587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60248" y="2880234"/>
            <a:ext cx="2560765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91206" y="2880234"/>
            <a:ext cx="2560320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6121719" y="2880234"/>
            <a:ext cx="2560320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B23B83D-41CB-C74D-ADB6-8D358BFA83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6273"/>
      </p:ext>
    </p:extLst>
  </p:cSld>
  <p:clrMapOvr>
    <a:masterClrMapping/>
  </p:clrMapOvr>
  <p:transition xmlns:p14="http://schemas.microsoft.com/office/powerpoint/2010/main"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0249" y="1362075"/>
            <a:ext cx="8221790" cy="128587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60248" y="2880234"/>
            <a:ext cx="1900365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565804" y="2880234"/>
            <a:ext cx="1901951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72946" y="2880234"/>
            <a:ext cx="1901951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5"/>
          </p:nvPr>
        </p:nvSpPr>
        <p:spPr>
          <a:xfrm>
            <a:off x="6780088" y="2880234"/>
            <a:ext cx="1901951" cy="32141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>
                <a:solidFill>
                  <a:srgbClr val="000000"/>
                </a:solidFill>
              </a:defRPr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1276310-E821-1A43-A138-9E0A4C158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29444"/>
      </p:ext>
    </p:extLst>
  </p:cSld>
  <p:clrMapOvr>
    <a:masterClrMapping/>
  </p:clrMapOvr>
  <p:transition xmlns:p14="http://schemas.microsoft.com/office/powerpoint/2010/main"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8787" y="455614"/>
            <a:ext cx="8229601" cy="839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128903" y="1362075"/>
            <a:ext cx="2559485" cy="480213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52438" y="1362075"/>
            <a:ext cx="5657850" cy="4806892"/>
          </a:xfrm>
          <a:prstGeom prst="rect">
            <a:avLst/>
          </a:prstGeom>
        </p:spPr>
        <p:txBody>
          <a:bodyPr anchor="ctr" anchorCtr="1"/>
          <a:lstStyle>
            <a:lvl1pPr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2776438A-5AA9-8240-BCCE-0D1C79B487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5116"/>
      </p:ext>
    </p:extLst>
  </p:cSld>
  <p:clrMapOvr>
    <a:masterClrMapping/>
  </p:clrMapOvr>
  <p:transition xmlns:p14="http://schemas.microsoft.com/office/powerpoint/2010/main"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62075"/>
            <a:ext cx="2509520" cy="2286787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50640"/>
            <a:ext cx="8229600" cy="20135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2"/>
          </p:nvPr>
        </p:nvSpPr>
        <p:spPr>
          <a:xfrm>
            <a:off x="3317240" y="1362075"/>
            <a:ext cx="2509520" cy="2286787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6177280" y="1362075"/>
            <a:ext cx="2509520" cy="2286787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870B288-AEB7-494C-BF52-AD1DD520CD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02024"/>
      </p:ext>
    </p:extLst>
  </p:cSld>
  <p:clrMapOvr>
    <a:masterClrMapping/>
  </p:clrMapOvr>
  <p:transition xmlns:p14="http://schemas.microsoft.com/office/powerpoint/2010/main"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D409D-9C09-3742-826E-06F4E7FD53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omcast_pos_RGB_Digital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4667" y="6283325"/>
            <a:ext cx="843721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455613"/>
            <a:ext cx="82296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7250" y="6480175"/>
            <a:ext cx="36560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1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480175"/>
            <a:ext cx="29686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9800" eaLnBrk="0" hangingPunct="0">
              <a:defRPr sz="1400">
                <a:cs typeface="ＭＳ Ｐゴシック" charset="0"/>
              </a:defRPr>
            </a:lvl1pPr>
          </a:lstStyle>
          <a:p>
            <a:fld id="{5749FEBD-C9BA-E141-BD0D-EC90BB418C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60333"/>
            <a:ext cx="8229600" cy="4808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1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84" r:id="rId9"/>
    <p:sldLayoutId id="2147483992" r:id="rId10"/>
    <p:sldLayoutId id="2147483993" r:id="rId11"/>
    <p:sldLayoutId id="214748399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73038" indent="-173038" algn="l" rtl="0" eaLnBrk="1" fontAlgn="base" hangingPunct="1">
        <a:spcBef>
          <a:spcPts val="4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341313" indent="-173038" algn="l" rtl="0" eaLnBrk="1" fontAlgn="base" hangingPunct="1">
        <a:spcBef>
          <a:spcPts val="400"/>
        </a:spcBef>
        <a:spcAft>
          <a:spcPct val="0"/>
        </a:spcAft>
        <a:buFont typeface="Lucida Grande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73038" algn="l" rtl="0" eaLnBrk="1" fontAlgn="base" hangingPunct="1">
        <a:spcBef>
          <a:spcPts val="400"/>
        </a:spcBef>
        <a:spcAft>
          <a:spcPct val="0"/>
        </a:spcAft>
        <a:buFont typeface="Lucida Grande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687388" indent="-174625" algn="l" rtl="0" eaLnBrk="1" fontAlgn="base" hangingPunct="1">
        <a:spcBef>
          <a:spcPts val="400"/>
        </a:spcBef>
        <a:spcAft>
          <a:spcPct val="0"/>
        </a:spcAft>
        <a:buFont typeface="Lucida Grande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855663" indent="-174625" algn="l" rtl="0" eaLnBrk="1" fontAlgn="base" hangingPunct="1">
        <a:spcBef>
          <a:spcPts val="400"/>
        </a:spcBef>
        <a:spcAft>
          <a:spcPct val="0"/>
        </a:spcAft>
        <a:buFont typeface="Lucida Grande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mailto:Paul_Ebersman@cable.comcast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6781" TargetMode="External"/><Relationship Id="rId4" Type="http://schemas.openxmlformats.org/officeDocument/2006/relationships/hyperlink" Target="https://tools.ietf.org/html/rfc7583" TargetMode="External"/><Relationship Id="rId5" Type="http://schemas.openxmlformats.org/officeDocument/2006/relationships/hyperlink" Target="https://tools.ietf.org/html/rfc7646" TargetMode="Externa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knot-resolver.readthedocs.io/en/latest/daemon.html" TargetMode="External"/><Relationship Id="rId4" Type="http://schemas.openxmlformats.org/officeDocument/2006/relationships/hyperlink" Target="https://www.unbound.net/documentation/howto_anchor.html" TargetMode="Externa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ot-dns.cz/docs/2.x/html/configuration.html%23automatic-dnssec-signing" TargetMode="External"/><Relationship Id="rId4" Type="http://schemas.openxmlformats.org/officeDocument/2006/relationships/hyperlink" Target="http://www.nlnetlabs.nl/publications/dnssec_howto/" TargetMode="Externa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2299480"/>
            <a:ext cx="8229600" cy="111788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18E9F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4800" dirty="0">
                <a:solidFill>
                  <a:schemeClr val="accent1"/>
                </a:solidFill>
                <a:cs typeface="+mj-cs"/>
              </a:rPr>
              <a:t>What's so hard about DNSSEC?</a:t>
            </a:r>
            <a:endParaRPr lang="en-US" sz="4800" dirty="0" smtClean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3400" y="5676135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333333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+mn-cs"/>
              </a:rPr>
              <a:t>Paul </a:t>
            </a:r>
            <a:r>
              <a:rPr lang="en-US" sz="2000" dirty="0" err="1" smtClean="0">
                <a:cs typeface="+mn-cs"/>
              </a:rPr>
              <a:t>Ebersman</a:t>
            </a:r>
            <a:r>
              <a:rPr lang="en-US" sz="2000" dirty="0" smtClean="0">
                <a:cs typeface="+mn-cs"/>
              </a:rPr>
              <a:t> – </a:t>
            </a:r>
            <a:r>
              <a:rPr lang="en-US" sz="2000" dirty="0" err="1" smtClean="0">
                <a:cs typeface="+mn-cs"/>
                <a:hlinkClick r:id="rId2"/>
              </a:rPr>
              <a:t>Paul_Ebersman@cable.comcast.com</a:t>
            </a:r>
            <a:endParaRPr lang="en-US" sz="20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+mn-cs"/>
              </a:rPr>
              <a:t>23-27 May 2016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+mn-cs"/>
              </a:rPr>
              <a:t>RIPE72 – Copenhagen</a:t>
            </a:r>
            <a:endParaRPr lang="en-US" sz="900" dirty="0" smtClean="0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Validation issues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3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“But it’s an ISP support nightmare”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Other folks screw up, you get the call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“Why are you blocking site ‘X’?”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It’s your resolver, you fix it!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err="1" smtClean="0">
                <a:latin typeface="Arial" charset="0"/>
              </a:rPr>
              <a:t>Dunno</a:t>
            </a:r>
            <a:r>
              <a:rPr lang="en-US" sz="3200" dirty="0" smtClean="0">
                <a:latin typeface="Arial" charset="0"/>
              </a:rPr>
              <a:t>… I sleep at night.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fontScale="92500" lnSpcReduction="20000"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Comcast &amp; Google validate (20% of public resolvers)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Comcast validates and signs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2 dozen failures a month is a bad month and this is improving (even .GOV…)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NTAs (RFC 7646) single digits a month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What do we see?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Expired signatures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Incorrect removal of signing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Inadvertent signing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Bad key rollovers (KSK)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5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Signing issues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59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What do we see?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Initial signing works but rollovers don’t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err="1" smtClean="0">
                <a:latin typeface="Arial" charset="0"/>
              </a:rPr>
              <a:t>Mis</a:t>
            </a:r>
            <a:r>
              <a:rPr lang="en-US" sz="3600" dirty="0" smtClean="0">
                <a:latin typeface="Arial" charset="0"/>
              </a:rPr>
              <a:t>-matches of DS in parent and KSK in child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Forget to put DS in parent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3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How do we deal</a:t>
            </a:r>
            <a:br>
              <a:rPr lang="en-US" sz="4800" dirty="0" smtClean="0"/>
            </a:br>
            <a:r>
              <a:rPr lang="en-US" sz="4800" dirty="0" smtClean="0"/>
              <a:t>with failures?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64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Education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Training 1</a:t>
            </a:r>
            <a:r>
              <a:rPr lang="en-US" sz="3600" baseline="30000" dirty="0" smtClean="0">
                <a:latin typeface="Arial" charset="0"/>
              </a:rPr>
              <a:t>st</a:t>
            </a:r>
            <a:r>
              <a:rPr lang="en-US" sz="3600" dirty="0" smtClean="0">
                <a:latin typeface="Arial" charset="0"/>
              </a:rPr>
              <a:t> tier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Teach customers as we explain outage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err="1" smtClean="0">
                <a:latin typeface="Arial" charset="0"/>
              </a:rPr>
              <a:t>dnsviz.net</a:t>
            </a:r>
            <a:r>
              <a:rPr lang="en-US" sz="3600" dirty="0" smtClean="0">
                <a:latin typeface="Arial" charset="0"/>
              </a:rPr>
              <a:t> invaluable</a:t>
            </a:r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96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Outreach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charset="0"/>
              </a:rPr>
              <a:t>Get .mil/.</a:t>
            </a:r>
            <a:r>
              <a:rPr lang="en-US" sz="3600" dirty="0" err="1" smtClean="0">
                <a:latin typeface="Arial" charset="0"/>
              </a:rPr>
              <a:t>gov</a:t>
            </a:r>
            <a:r>
              <a:rPr lang="en-US" sz="3600" dirty="0" smtClean="0">
                <a:latin typeface="Arial" charset="0"/>
              </a:rPr>
              <a:t> and other large NOC contacts in advance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Get contacts at large hosting/registries serving </a:t>
            </a:r>
            <a:r>
              <a:rPr lang="en-US" sz="3600" dirty="0" err="1" smtClean="0">
                <a:latin typeface="Arial" charset="0"/>
              </a:rPr>
              <a:t>auth</a:t>
            </a:r>
            <a:r>
              <a:rPr lang="en-US" sz="3600" dirty="0" smtClean="0">
                <a:latin typeface="Arial" charset="0"/>
              </a:rPr>
              <a:t> zones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Explain to your </a:t>
            </a:r>
            <a:r>
              <a:rPr lang="en-US" sz="3600" dirty="0" err="1" smtClean="0">
                <a:latin typeface="Arial" charset="0"/>
              </a:rPr>
              <a:t>mgmt</a:t>
            </a:r>
            <a:r>
              <a:rPr lang="en-US" sz="3600" dirty="0" smtClean="0">
                <a:latin typeface="Arial" charset="0"/>
              </a:rPr>
              <a:t> why this is important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85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Negative trust anchors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ial" charset="0"/>
              </a:rPr>
              <a:t>Follow the RFC (7646)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Try to get the zone owner to fix the problem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Educate them in how to avoid this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NTA should be last resort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65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Why use DNSSEC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85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Q &amp; A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91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Thank you!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1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A: further reading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Arial" charset="0"/>
                <a:hlinkClick r:id="rId3"/>
              </a:rPr>
              <a:t>https://tools.ietf.org/html/</a:t>
            </a:r>
            <a:r>
              <a:rPr lang="en-US" sz="3600" dirty="0" smtClean="0">
                <a:latin typeface="Arial" charset="0"/>
                <a:hlinkClick r:id="rId3"/>
              </a:rPr>
              <a:t>rfc6781</a:t>
            </a:r>
            <a:endParaRPr lang="en-US" sz="3600" dirty="0" smtClean="0">
              <a:latin typeface="Arial" charset="0"/>
            </a:endParaRP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>
                <a:latin typeface="Arial" charset="0"/>
                <a:hlinkClick r:id="rId4"/>
              </a:rPr>
              <a:t>https://tools.ietf.org/html/</a:t>
            </a:r>
            <a:r>
              <a:rPr lang="en-US" sz="3600" dirty="0" smtClean="0">
                <a:latin typeface="Arial" charset="0"/>
                <a:hlinkClick r:id="rId4"/>
              </a:rPr>
              <a:t>rfc7583</a:t>
            </a:r>
            <a:endParaRPr lang="en-US" sz="3600" dirty="0" smtClean="0">
              <a:latin typeface="Arial" charset="0"/>
            </a:endParaRP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>
                <a:latin typeface="Arial" charset="0"/>
                <a:hlinkClick r:id="rId5"/>
              </a:rPr>
              <a:t>https://tools.ietf.org/html/</a:t>
            </a:r>
            <a:r>
              <a:rPr lang="en-US" sz="3600" dirty="0" smtClean="0">
                <a:latin typeface="Arial" charset="0"/>
                <a:hlinkClick r:id="rId5"/>
              </a:rPr>
              <a:t>rfc7646</a:t>
            </a:r>
            <a:endParaRPr lang="en-US" sz="3600" dirty="0" smtClean="0">
              <a:latin typeface="Arial" charset="0"/>
            </a:endParaRP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>
                <a:latin typeface="Arial" charset="0"/>
              </a:rPr>
              <a:t>http://</a:t>
            </a:r>
            <a:r>
              <a:rPr lang="en-US" sz="3600" dirty="0" err="1">
                <a:latin typeface="Arial" charset="0"/>
              </a:rPr>
              <a:t>www.internetsociety.org</a:t>
            </a:r>
            <a:r>
              <a:rPr lang="en-US" sz="3600" dirty="0">
                <a:latin typeface="Arial" charset="0"/>
              </a:rPr>
              <a:t>/deploy360/</a:t>
            </a:r>
            <a:r>
              <a:rPr lang="en-US" sz="3600" dirty="0" err="1">
                <a:latin typeface="Arial" charset="0"/>
              </a:rPr>
              <a:t>dnssec</a:t>
            </a:r>
            <a:r>
              <a:rPr lang="en-US" sz="3600" dirty="0">
                <a:latin typeface="Arial" charset="0"/>
              </a:rPr>
              <a:t>/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87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B: example </a:t>
            </a:r>
            <a:r>
              <a:rPr lang="en-US" sz="3200" smtClean="0">
                <a:latin typeface="Arial" charset="0"/>
              </a:rPr>
              <a:t>configs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</a:rPr>
              <a:t>To enable DNSSEC validation in BIND</a:t>
            </a:r>
          </a:p>
          <a:p>
            <a:pPr marL="0" indent="0">
              <a:buNone/>
            </a:pP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</a:rPr>
              <a:t>// In </a:t>
            </a:r>
            <a:r>
              <a:rPr lang="en-US" dirty="0" err="1" smtClean="0">
                <a:latin typeface="Arial" charset="0"/>
              </a:rPr>
              <a:t>named.conf</a:t>
            </a:r>
            <a:r>
              <a:rPr lang="en-US" dirty="0" smtClean="0">
                <a:latin typeface="Arial" charset="0"/>
              </a:rPr>
              <a:t>, add:</a:t>
            </a: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managed-keys {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"." 257 3 8 "AwEAAagAIKlVZrpC6Ia7gEzahOR+9W29euxhJhVVLOyQbSEW0O8gcCjF FVQUTf6v58fLjwBd0YI0EzrAcQqBGCzh/RStIoO8g0NfnfL2MTJRkxoX bfDaUeVPQuYEhg37NZWAJQ9VnMVDxP/VHL496M/QZxkjf5/Efucp2gaD X6RS6CXpoY68LsvPVjR0ZSwzz1apAzvN9dlzEheX7ICJBBtuA6G3LQpz W5hOA2hzCTMjJPJ8LbqF6dsV6DoBQzgul0sGIcGOYl7OyQdXfZ57relS Qageu+ipAdTTJ25AsRTAoub8ONGcLmqrAmRLKBP1dfwhYB4N7knNnulq QxA+Uk1ihz0=";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};</a:t>
            </a:r>
          </a:p>
          <a:p>
            <a:pPr marL="0" indent="0">
              <a:buNone/>
            </a:pPr>
            <a:endParaRPr lang="en-US" sz="1800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</a:rPr>
              <a:t>//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in options section, add:</a:t>
            </a: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dnssec</a:t>
            </a:r>
            <a:r>
              <a:rPr lang="en-US" dirty="0">
                <a:latin typeface="Arial" charset="0"/>
              </a:rPr>
              <a:t>-enable yes</a:t>
            </a:r>
            <a:r>
              <a:rPr lang="en-US" dirty="0" smtClean="0">
                <a:latin typeface="Arial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dnssec</a:t>
            </a:r>
            <a:r>
              <a:rPr lang="en-US" dirty="0" smtClean="0">
                <a:latin typeface="Arial" charset="0"/>
              </a:rPr>
              <a:t>-validation yes</a:t>
            </a:r>
            <a:r>
              <a:rPr lang="en-US" dirty="0">
                <a:latin typeface="Arial" charset="0"/>
              </a:rPr>
              <a:t>;</a:t>
            </a:r>
            <a:endParaRPr lang="en-US" dirty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3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B: example </a:t>
            </a:r>
            <a:r>
              <a:rPr lang="en-US" sz="3200" smtClean="0">
                <a:latin typeface="Arial" charset="0"/>
              </a:rPr>
              <a:t>configs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latin typeface="Arial" charset="0"/>
              </a:rPr>
              <a:t>To enable DNSSEC signing of </a:t>
            </a:r>
            <a:r>
              <a:rPr lang="en-US" sz="2400" dirty="0" err="1" smtClean="0">
                <a:latin typeface="Arial" charset="0"/>
              </a:rPr>
              <a:t>example.com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in BIND</a:t>
            </a:r>
          </a:p>
          <a:p>
            <a:pPr marL="0" indent="0">
              <a:buNone/>
            </a:pP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create </a:t>
            </a:r>
            <a:r>
              <a:rPr lang="en-US" dirty="0" err="1">
                <a:latin typeface="Arial" charset="0"/>
              </a:rPr>
              <a:t>dir</a:t>
            </a:r>
            <a:r>
              <a:rPr lang="en-US" dirty="0">
                <a:latin typeface="Arial" charset="0"/>
              </a:rPr>
              <a:t> with permissions for bind to </a:t>
            </a:r>
            <a:r>
              <a:rPr lang="en-US" dirty="0" err="1">
                <a:latin typeface="Arial" charset="0"/>
              </a:rPr>
              <a:t>rwx</a:t>
            </a:r>
            <a:r>
              <a:rPr lang="en-US" dirty="0">
                <a:latin typeface="Arial" charset="0"/>
              </a:rPr>
              <a:t> by group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cd &lt;YOUR-ZONE-FILE-DIR&gt;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mkdir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chmod</a:t>
            </a:r>
            <a:r>
              <a:rPr lang="en-US" dirty="0">
                <a:latin typeface="Arial" charset="0"/>
              </a:rPr>
              <a:t> 2775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chown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bind:bind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cd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create </a:t>
            </a:r>
            <a:r>
              <a:rPr lang="en-US" dirty="0" err="1">
                <a:latin typeface="Arial" charset="0"/>
              </a:rPr>
              <a:t>ksk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dnssec-keygen</a:t>
            </a:r>
            <a:r>
              <a:rPr lang="en-US" dirty="0">
                <a:latin typeface="Arial" charset="0"/>
              </a:rPr>
              <a:t> -a NSEC3RSASHA1 -b 2048 -f KSK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create </a:t>
            </a:r>
            <a:r>
              <a:rPr lang="en-US" dirty="0" err="1">
                <a:latin typeface="Arial" charset="0"/>
              </a:rPr>
              <a:t>zsk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dnssec-keygen</a:t>
            </a:r>
            <a:r>
              <a:rPr lang="en-US" dirty="0">
                <a:latin typeface="Arial" charset="0"/>
              </a:rPr>
              <a:t> -a NSEC3RSASHA1 -b 1024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create DS records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grep</a:t>
            </a:r>
            <a:r>
              <a:rPr lang="en-US" dirty="0">
                <a:latin typeface="Arial" charset="0"/>
              </a:rPr>
              <a:t> key-s *.key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dnssec-dsfromkey</a:t>
            </a:r>
            <a:r>
              <a:rPr lang="en-US" dirty="0">
                <a:latin typeface="Arial" charset="0"/>
              </a:rPr>
              <a:t> Kexample.com.+007+42963.key &gt; ds-records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add DNSKEY records to zone file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edit </a:t>
            </a:r>
            <a:r>
              <a:rPr lang="en-US" dirty="0" err="1">
                <a:latin typeface="Arial" charset="0"/>
              </a:rPr>
              <a:t>named.conf</a:t>
            </a:r>
            <a:r>
              <a:rPr lang="en-US" dirty="0">
                <a:latin typeface="Arial" charset="0"/>
              </a:rPr>
              <a:t> &amp; reload zone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rndc</a:t>
            </a:r>
            <a:r>
              <a:rPr lang="en-US" dirty="0">
                <a:latin typeface="Arial" charset="0"/>
              </a:rPr>
              <a:t> reload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sign zone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rndc</a:t>
            </a:r>
            <a:r>
              <a:rPr lang="en-US" dirty="0">
                <a:latin typeface="Arial" charset="0"/>
              </a:rPr>
              <a:t> sign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set to NSEC3 (assuming you want that)</a:t>
            </a: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rndc</a:t>
            </a:r>
            <a:r>
              <a:rPr lang="en-US" dirty="0">
                <a:latin typeface="Arial" charset="0"/>
              </a:rPr>
              <a:t> signing -nsec3param 1 0 10 auto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err="1">
                <a:latin typeface="Arial" charset="0"/>
              </a:rPr>
              <a:t>rndc</a:t>
            </a:r>
            <a:r>
              <a:rPr lang="en-US" dirty="0">
                <a:latin typeface="Arial" charset="0"/>
              </a:rPr>
              <a:t> reload </a:t>
            </a:r>
            <a:r>
              <a:rPr lang="en-US" dirty="0" err="1">
                <a:latin typeface="Arial" charset="0"/>
              </a:rPr>
              <a:t>example.com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# update registrar w/DS records or </a:t>
            </a:r>
            <a:r>
              <a:rPr lang="en-US" dirty="0" smtClean="0">
                <a:latin typeface="Arial" charset="0"/>
              </a:rPr>
              <a:t>DNSKEY per your registrar instructions</a:t>
            </a:r>
            <a:endParaRPr lang="en-US" dirty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5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B: example </a:t>
            </a:r>
            <a:r>
              <a:rPr lang="en-US" sz="3200" smtClean="0">
                <a:latin typeface="Arial" charset="0"/>
              </a:rPr>
              <a:t>configs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Sample zone statement in </a:t>
            </a:r>
            <a:r>
              <a:rPr lang="en-US" sz="2400" dirty="0" err="1" smtClean="0">
                <a:latin typeface="Arial" charset="0"/>
              </a:rPr>
              <a:t>named.conf</a:t>
            </a: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</a:rPr>
              <a:t>zone </a:t>
            </a:r>
            <a:r>
              <a:rPr lang="en-US" dirty="0">
                <a:latin typeface="Arial" charset="0"/>
              </a:rPr>
              <a:t>"</a:t>
            </a:r>
            <a:r>
              <a:rPr lang="en-US" dirty="0" err="1">
                <a:latin typeface="Arial" charset="0"/>
              </a:rPr>
              <a:t>example.com</a:t>
            </a:r>
            <a:r>
              <a:rPr lang="en-US" dirty="0">
                <a:latin typeface="Arial" charset="0"/>
              </a:rPr>
              <a:t>" {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type master;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file "dynamic/</a:t>
            </a:r>
            <a:r>
              <a:rPr lang="en-US" dirty="0" err="1">
                <a:latin typeface="Arial" charset="0"/>
              </a:rPr>
              <a:t>example.com</a:t>
            </a:r>
            <a:r>
              <a:rPr lang="en-US" dirty="0">
                <a:latin typeface="Arial" charset="0"/>
              </a:rPr>
              <a:t>";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key-directory "keys/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example.com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";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       auto-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dnssec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maintain;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allow-query { any; };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       allow-transfer { key example-slave-key; 192.168.1.1; };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};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8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B: example </a:t>
            </a:r>
            <a:r>
              <a:rPr lang="en-US" sz="3200" smtClean="0">
                <a:latin typeface="Arial" charset="0"/>
              </a:rPr>
              <a:t>configs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2400" dirty="0" smtClean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To enable DNSSEC validation in Knot resolver:</a:t>
            </a:r>
          </a:p>
          <a:p>
            <a:endParaRPr lang="en-US" sz="24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  <a:hlinkClick r:id="rId3"/>
              </a:rPr>
              <a:t>http://knot-resolver.readthedocs.io/en/latest/</a:t>
            </a:r>
            <a:r>
              <a:rPr lang="en-US" sz="1800" dirty="0" smtClean="0">
                <a:latin typeface="Arial" charset="0"/>
                <a:hlinkClick r:id="rId3"/>
              </a:rPr>
              <a:t>daemon.html</a:t>
            </a:r>
            <a:endParaRPr lang="en-US" sz="1800" dirty="0" smtClean="0">
              <a:latin typeface="Arial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To enable DNSSEC validation in Unbound:</a:t>
            </a:r>
          </a:p>
          <a:p>
            <a:endParaRPr lang="en-US" sz="2400" dirty="0">
              <a:latin typeface="Arial" charset="0"/>
            </a:endParaRPr>
          </a:p>
          <a:p>
            <a:pPr lvl="1"/>
            <a:r>
              <a:rPr lang="en-US" sz="1800" dirty="0">
                <a:hlinkClick r:id="rId4"/>
              </a:rPr>
              <a:t>https://www.</a:t>
            </a:r>
            <a:r>
              <a:rPr lang="en-US" sz="1800" b="1" dirty="0">
                <a:hlinkClick r:id="rId4"/>
              </a:rPr>
              <a:t>unbound</a:t>
            </a:r>
            <a:r>
              <a:rPr lang="en-US" sz="1800" dirty="0">
                <a:hlinkClick r:id="rId4"/>
              </a:rPr>
              <a:t>.net/documentation/</a:t>
            </a:r>
            <a:r>
              <a:rPr lang="en-US" sz="1800" dirty="0" smtClean="0">
                <a:hlinkClick r:id="rId4"/>
              </a:rPr>
              <a:t>howto_anchor.html</a:t>
            </a:r>
            <a:endParaRPr lang="en-US" sz="1800" dirty="0" smtClean="0"/>
          </a:p>
          <a:p>
            <a:pPr lvl="1"/>
            <a:endParaRPr lang="en-US" sz="1800" dirty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94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Appendix B: example </a:t>
            </a:r>
            <a:r>
              <a:rPr lang="en-US" sz="3200" smtClean="0">
                <a:latin typeface="Arial" charset="0"/>
              </a:rPr>
              <a:t>configs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2400" dirty="0" smtClean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To DNSSEC sign zones in Knot:</a:t>
            </a:r>
          </a:p>
          <a:p>
            <a:endParaRPr lang="en-US" sz="24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  <a:hlinkClick r:id="rId3"/>
              </a:rPr>
              <a:t>https://www.knot-dns.cz/docs/2.x/html/configuration.html#automatic-dnssec-</a:t>
            </a:r>
            <a:r>
              <a:rPr lang="en-US" sz="1800" dirty="0" smtClean="0">
                <a:latin typeface="Arial" charset="0"/>
                <a:hlinkClick r:id="rId3"/>
              </a:rPr>
              <a:t>signing</a:t>
            </a:r>
            <a:endParaRPr lang="en-US" sz="1800" dirty="0" smtClean="0">
              <a:latin typeface="Arial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To DNSSEC sign zones in Unbound:</a:t>
            </a:r>
          </a:p>
          <a:p>
            <a:endParaRPr lang="en-US" sz="2400" dirty="0">
              <a:latin typeface="Arial" charset="0"/>
            </a:endParaRPr>
          </a:p>
          <a:p>
            <a:pPr lvl="1"/>
            <a:r>
              <a:rPr lang="en-US" sz="1800" dirty="0"/>
              <a:t>(manually) </a:t>
            </a:r>
            <a:r>
              <a:rPr lang="en-US" sz="1800" dirty="0">
                <a:hlinkClick r:id="rId4"/>
              </a:rPr>
              <a:t>http://www.nlnetlabs.nl/publications/dnssec_howto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pPr lvl="1"/>
            <a:r>
              <a:rPr lang="en-US" sz="1800" dirty="0"/>
              <a:t>(automated) https://</a:t>
            </a:r>
            <a:r>
              <a:rPr lang="en-US" sz="1800" dirty="0" err="1"/>
              <a:t>www.opendnssec.org</a:t>
            </a:r>
            <a:r>
              <a:rPr lang="en-US" sz="1800" dirty="0"/>
              <a:t>/</a:t>
            </a:r>
            <a:endParaRPr lang="en-US" sz="1800" dirty="0" smtClean="0"/>
          </a:p>
          <a:p>
            <a:pPr lvl="1"/>
            <a:endParaRPr lang="en-US" sz="1800" dirty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33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What does it solve?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Helps against cache poisoning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Identifies DNS “lying”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Enables DANE and other PKIs</a:t>
            </a: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6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Naysayers’ story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lnSpcReduction="10000"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It’s “hard”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It only breaks things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>
                <a:latin typeface="Arial" charset="0"/>
              </a:rPr>
              <a:t>I</a:t>
            </a:r>
            <a:r>
              <a:rPr lang="en-US" sz="3600" dirty="0" smtClean="0">
                <a:latin typeface="Arial" charset="0"/>
              </a:rPr>
              <a:t>t doesn’t solve anything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We’re trusting ICANN/root servers</a:t>
            </a: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53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My experience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>
                <a:latin typeface="Arial" charset="0"/>
              </a:rPr>
              <a:t>Automate or it is hard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It does help prevent cache poisoning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We are using DANE already for email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We’re already trusting ICANN/root servers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Customers starting to expect security of DNSSEC</a:t>
            </a: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29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859" y="2772896"/>
            <a:ext cx="7772400" cy="1470025"/>
          </a:xfrm>
        </p:spPr>
        <p:txBody>
          <a:bodyPr/>
          <a:lstStyle/>
          <a:p>
            <a:pPr algn="ctr"/>
            <a:r>
              <a:rPr lang="en-US" sz="4800" dirty="0" smtClean="0"/>
              <a:t>How to start?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41718" y="4737847"/>
            <a:ext cx="6400800" cy="10294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6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charset="0"/>
              </a:rPr>
              <a:t>The two halves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4400" dirty="0" smtClean="0">
                <a:latin typeface="Arial" charset="0"/>
              </a:rPr>
              <a:t>Validation</a:t>
            </a:r>
          </a:p>
          <a:p>
            <a:endParaRPr lang="en-US" sz="4400" dirty="0">
              <a:latin typeface="Arial" charset="0"/>
            </a:endParaRPr>
          </a:p>
          <a:p>
            <a:r>
              <a:rPr lang="en-US" sz="4400" dirty="0" smtClean="0">
                <a:latin typeface="Arial" charset="0"/>
              </a:rPr>
              <a:t>Zone signing</a:t>
            </a: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DD6C2-2E78-E144-898F-830B271C1F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5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Validation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Easy to enable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But you pay (a little) for others’ mistakes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All major open sources packages support this.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6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 idx="4294967295"/>
          </p:nvPr>
        </p:nvSpPr>
        <p:spPr>
          <a:xfrm>
            <a:off x="314324" y="26988"/>
            <a:ext cx="7000876" cy="762000"/>
          </a:xfrm>
        </p:spPr>
        <p:txBody>
          <a:bodyPr/>
          <a:lstStyle/>
          <a:p>
            <a:r>
              <a:rPr lang="en-US" sz="3200" dirty="0" smtClean="0">
                <a:latin typeface="Arial" charset="0"/>
              </a:rPr>
              <a:t>Signing</a:t>
            </a:r>
            <a:endParaRPr lang="en-US" sz="32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12966" y="1068411"/>
            <a:ext cx="7980082" cy="47464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ial" charset="0"/>
              </a:rPr>
              <a:t>Automation is not an option</a:t>
            </a:r>
          </a:p>
          <a:p>
            <a:endParaRPr lang="en-US" sz="3600" dirty="0" smtClean="0">
              <a:latin typeface="Arial" charset="0"/>
            </a:endParaRPr>
          </a:p>
          <a:p>
            <a:r>
              <a:rPr lang="en-US" sz="3600" dirty="0">
                <a:latin typeface="Arial" charset="0"/>
              </a:rPr>
              <a:t>Automation ease and quality varies widely</a:t>
            </a:r>
          </a:p>
          <a:p>
            <a:endParaRPr lang="en-US" sz="3600" dirty="0" smtClean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Setting up isn’t trivial</a:t>
            </a:r>
          </a:p>
          <a:p>
            <a:endParaRPr lang="en-US" sz="3600" dirty="0">
              <a:latin typeface="Arial" charset="0"/>
            </a:endParaRPr>
          </a:p>
          <a:p>
            <a:r>
              <a:rPr lang="en-US" sz="3600" dirty="0" smtClean="0">
                <a:latin typeface="Arial" charset="0"/>
              </a:rPr>
              <a:t>Beware of key rollovers</a:t>
            </a:r>
          </a:p>
          <a:p>
            <a:endParaRPr lang="en-US" sz="3600" dirty="0">
              <a:latin typeface="Arial" charset="0"/>
            </a:endParaRPr>
          </a:p>
          <a:p>
            <a:endParaRPr lang="en-US" sz="3600" dirty="0">
              <a:latin typeface="Arial" charset="0"/>
            </a:endParaRPr>
          </a:p>
          <a:p>
            <a:endParaRPr lang="en-US" sz="360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239000" y="13655"/>
            <a:ext cx="1759910" cy="77831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D409D-9C09-3742-826E-06F4E7FD53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4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cast_PPT_Template">
  <a:themeElements>
    <a:clrScheme name="Custom 38">
      <a:dk1>
        <a:srgbClr val="000000"/>
      </a:dk1>
      <a:lt1>
        <a:srgbClr val="FFFFFF"/>
      </a:lt1>
      <a:dk2>
        <a:srgbClr val="54585A"/>
      </a:dk2>
      <a:lt2>
        <a:srgbClr val="97999B"/>
      </a:lt2>
      <a:accent1>
        <a:srgbClr val="0050B9"/>
      </a:accent1>
      <a:accent2>
        <a:srgbClr val="003359"/>
      </a:accent2>
      <a:accent3>
        <a:srgbClr val="007377"/>
      </a:accent3>
      <a:accent4>
        <a:srgbClr val="6F5091"/>
      </a:accent4>
      <a:accent5>
        <a:srgbClr val="E87722"/>
      </a:accent5>
      <a:accent6>
        <a:srgbClr val="FFB81C"/>
      </a:accent6>
      <a:hlink>
        <a:srgbClr val="0050B9"/>
      </a:hlink>
      <a:folHlink>
        <a:srgbClr val="6F5091"/>
      </a:folHlink>
    </a:clrScheme>
    <a:fontScheme name="XFN_PowerPoint_2010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XFN_PowerPoint_2010 1">
        <a:dk1>
          <a:srgbClr val="000000"/>
        </a:dk1>
        <a:lt1>
          <a:srgbClr val="FFFFFF"/>
        </a:lt1>
        <a:dk2>
          <a:srgbClr val="C8001D"/>
        </a:dk2>
        <a:lt2>
          <a:srgbClr val="808080"/>
        </a:lt2>
        <a:accent1>
          <a:srgbClr val="C8001D"/>
        </a:accent1>
        <a:accent2>
          <a:srgbClr val="FFCB00"/>
        </a:accent2>
        <a:accent3>
          <a:srgbClr val="FFFFFF"/>
        </a:accent3>
        <a:accent4>
          <a:srgbClr val="000000"/>
        </a:accent4>
        <a:accent5>
          <a:srgbClr val="E0AAAB"/>
        </a:accent5>
        <a:accent6>
          <a:srgbClr val="E7B800"/>
        </a:accent6>
        <a:hlink>
          <a:srgbClr val="5A5A5C"/>
        </a:hlink>
        <a:folHlink>
          <a:srgbClr val="15C4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859</Words>
  <Application>Microsoft Macintosh PowerPoint</Application>
  <PresentationFormat>On-screen Show (4:3)</PresentationFormat>
  <Paragraphs>230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Comcast_PPT_Template</vt:lpstr>
      <vt:lpstr>PowerPoint Presentation</vt:lpstr>
      <vt:lpstr>Why use DNSSEC</vt:lpstr>
      <vt:lpstr>What does it solve?</vt:lpstr>
      <vt:lpstr>Naysayers’ story</vt:lpstr>
      <vt:lpstr>My experience</vt:lpstr>
      <vt:lpstr>How to start?</vt:lpstr>
      <vt:lpstr>The two halves</vt:lpstr>
      <vt:lpstr>Validation</vt:lpstr>
      <vt:lpstr>Signing</vt:lpstr>
      <vt:lpstr>Validation issues</vt:lpstr>
      <vt:lpstr>“But it’s an ISP support nightmare”</vt:lpstr>
      <vt:lpstr>Dunno… I sleep at night.</vt:lpstr>
      <vt:lpstr>What do we see?</vt:lpstr>
      <vt:lpstr>Signing issues</vt:lpstr>
      <vt:lpstr>What do we see?</vt:lpstr>
      <vt:lpstr>How do we deal with failures?</vt:lpstr>
      <vt:lpstr>Education</vt:lpstr>
      <vt:lpstr>Outreach</vt:lpstr>
      <vt:lpstr>Negative trust anchors</vt:lpstr>
      <vt:lpstr>Q &amp; A</vt:lpstr>
      <vt:lpstr>Thank you!</vt:lpstr>
      <vt:lpstr>Appendix A: further reading</vt:lpstr>
      <vt:lpstr>Appendix B: example configs</vt:lpstr>
      <vt:lpstr>Appendix B: example configs</vt:lpstr>
      <vt:lpstr>Appendix B: example configs</vt:lpstr>
      <vt:lpstr>Appendix B: example configs</vt:lpstr>
      <vt:lpstr>Appendix B: example configs</vt:lpstr>
    </vt:vector>
  </TitlesOfParts>
  <Company>Lippincott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tips!</dc:title>
  <dc:creator>Lippincott Staff</dc:creator>
  <cp:lastModifiedBy>PAE</cp:lastModifiedBy>
  <cp:revision>35</cp:revision>
  <dcterms:created xsi:type="dcterms:W3CDTF">2013-05-10T19:01:48Z</dcterms:created>
  <dcterms:modified xsi:type="dcterms:W3CDTF">2016-05-21T10:49:27Z</dcterms:modified>
</cp:coreProperties>
</file>